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308" r:id="rId3"/>
    <p:sldId id="305" r:id="rId4"/>
    <p:sldId id="261" r:id="rId5"/>
    <p:sldId id="278" r:id="rId6"/>
    <p:sldId id="263" r:id="rId7"/>
    <p:sldId id="285" r:id="rId8"/>
    <p:sldId id="279" r:id="rId9"/>
    <p:sldId id="266" r:id="rId10"/>
    <p:sldId id="298" r:id="rId11"/>
    <p:sldId id="281" r:id="rId12"/>
    <p:sldId id="267" r:id="rId13"/>
    <p:sldId id="262" r:id="rId14"/>
    <p:sldId id="300" r:id="rId15"/>
    <p:sldId id="280" r:id="rId16"/>
    <p:sldId id="271" r:id="rId17"/>
    <p:sldId id="297" r:id="rId18"/>
    <p:sldId id="295" r:id="rId19"/>
    <p:sldId id="296" r:id="rId20"/>
    <p:sldId id="299" r:id="rId21"/>
    <p:sldId id="292" r:id="rId22"/>
    <p:sldId id="293" r:id="rId23"/>
    <p:sldId id="294" r:id="rId24"/>
    <p:sldId id="270" r:id="rId25"/>
    <p:sldId id="260" r:id="rId26"/>
    <p:sldId id="286" r:id="rId27"/>
    <p:sldId id="301" r:id="rId28"/>
    <p:sldId id="287" r:id="rId29"/>
    <p:sldId id="302" r:id="rId30"/>
    <p:sldId id="288" r:id="rId31"/>
    <p:sldId id="289" r:id="rId32"/>
    <p:sldId id="303" r:id="rId33"/>
    <p:sldId id="290" r:id="rId34"/>
    <p:sldId id="306" r:id="rId35"/>
    <p:sldId id="276" r:id="rId36"/>
    <p:sldId id="277" r:id="rId37"/>
    <p:sldId id="307" r:id="rId38"/>
    <p:sldId id="291" r:id="rId39"/>
    <p:sldId id="259" r:id="rId40"/>
    <p:sldId id="309" r:id="rId41"/>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19C1"/>
    <a:srgbClr val="B2E8C0"/>
    <a:srgbClr val="FEDEFC"/>
    <a:srgbClr val="B50B78"/>
    <a:srgbClr val="FDFDE7"/>
    <a:srgbClr val="FEF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3155" autoAdjust="0"/>
  </p:normalViewPr>
  <p:slideViewPr>
    <p:cSldViewPr>
      <p:cViewPr varScale="1">
        <p:scale>
          <a:sx n="107" d="100"/>
          <a:sy n="107" d="100"/>
        </p:scale>
        <p:origin x="171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693E56D-D6D9-4017-A40B-08322B1F8F66}" type="datetimeFigureOut">
              <a:rPr lang="tr-TR" smtClean="0"/>
              <a:t>14.09.2018</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0769BDD-6F5A-424E-B997-5D6C02C095FA}" type="slidenum">
              <a:rPr lang="tr-TR" smtClean="0"/>
              <a:t>‹#›</a:t>
            </a:fld>
            <a:endParaRPr lang="tr-TR"/>
          </a:p>
        </p:txBody>
      </p:sp>
    </p:spTree>
    <p:extLst>
      <p:ext uri="{BB962C8B-B14F-4D97-AF65-F5344CB8AC3E}">
        <p14:creationId xmlns:p14="http://schemas.microsoft.com/office/powerpoint/2010/main" val="571616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CFBF042-12D7-4119-8C7D-EC14CB16BB03}" type="datetimeFigureOut">
              <a:rPr lang="tr-TR" smtClean="0"/>
              <a:t>14.09.2018</a:t>
            </a:fld>
            <a:endParaRPr lang="tr-TR"/>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F198769-C288-4DDC-88A0-C2011ED6E488}" type="slidenum">
              <a:rPr lang="tr-TR" smtClean="0"/>
              <a:t>‹#›</a:t>
            </a:fld>
            <a:endParaRPr lang="tr-TR"/>
          </a:p>
        </p:txBody>
      </p:sp>
    </p:spTree>
    <p:extLst>
      <p:ext uri="{BB962C8B-B14F-4D97-AF65-F5344CB8AC3E}">
        <p14:creationId xmlns:p14="http://schemas.microsoft.com/office/powerpoint/2010/main" val="350639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5</a:t>
            </a:fld>
            <a:endParaRPr lang="tr-TR"/>
          </a:p>
        </p:txBody>
      </p:sp>
    </p:spTree>
    <p:extLst>
      <p:ext uri="{BB962C8B-B14F-4D97-AF65-F5344CB8AC3E}">
        <p14:creationId xmlns:p14="http://schemas.microsoft.com/office/powerpoint/2010/main" val="293836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‘Çeşitli</a:t>
            </a:r>
            <a:r>
              <a:rPr lang="tr-TR" baseline="0" dirty="0" smtClean="0"/>
              <a:t> organlar’ tabiri ile kast edilenin kemik, kas, diş vb. olduğu izah edilerek anlatılabilir</a:t>
            </a:r>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20</a:t>
            </a:fld>
            <a:endParaRPr lang="tr-TR"/>
          </a:p>
        </p:txBody>
      </p:sp>
    </p:spTree>
    <p:extLst>
      <p:ext uri="{BB962C8B-B14F-4D97-AF65-F5344CB8AC3E}">
        <p14:creationId xmlns:p14="http://schemas.microsoft.com/office/powerpoint/2010/main" val="3693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Eğitimci Notu:</a:t>
            </a:r>
          </a:p>
          <a:p>
            <a:r>
              <a:rPr lang="tr-TR" dirty="0" smtClean="0"/>
              <a:t>1- Bu grubun temel enerji kaynağı</a:t>
            </a:r>
            <a:r>
              <a:rPr lang="tr-TR" baseline="0" dirty="0" smtClean="0"/>
              <a:t> olan karbonhidrattan zengin olduğu vurgulanır</a:t>
            </a:r>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34</a:t>
            </a:fld>
            <a:endParaRPr lang="tr-TR"/>
          </a:p>
        </p:txBody>
      </p:sp>
    </p:spTree>
    <p:extLst>
      <p:ext uri="{BB962C8B-B14F-4D97-AF65-F5344CB8AC3E}">
        <p14:creationId xmlns:p14="http://schemas.microsoft.com/office/powerpoint/2010/main" val="152393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«Öğün düzenimiz sağlıklı olabilmemiz</a:t>
            </a:r>
            <a:r>
              <a:rPr lang="tr-TR" baseline="0" dirty="0" smtClean="0"/>
              <a:t> için çok önemlidir» denilerek giriş yapılır</a:t>
            </a:r>
          </a:p>
          <a:p>
            <a:r>
              <a:rPr lang="tr-TR" baseline="0" dirty="0" smtClean="0"/>
              <a:t>2- Öğünlerin ana ve ara öğün olarak ikiye ayrıldığı belirtilir. Öncelikle ana öğünler sayılır, ardından ara öğünler ile ilgili konuşulur. Bu yaş grubu beslenme saati yaptığı için beslenme saatinin aslında ara öğün (kuşluk ara öğünü) olduğundan bahsedilir</a:t>
            </a:r>
          </a:p>
          <a:p>
            <a:r>
              <a:rPr lang="tr-TR" dirty="0" smtClean="0"/>
              <a:t>3- Öğünleri hiç atlamadan tüketmenin önemi vurgulanır</a:t>
            </a:r>
            <a:endParaRPr lang="tr-TR" baseline="0" dirty="0" smtClean="0"/>
          </a:p>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35</a:t>
            </a:fld>
            <a:endParaRPr lang="tr-TR"/>
          </a:p>
        </p:txBody>
      </p:sp>
    </p:spTree>
    <p:extLst>
      <p:ext uri="{BB962C8B-B14F-4D97-AF65-F5344CB8AC3E}">
        <p14:creationId xmlns:p14="http://schemas.microsoft.com/office/powerpoint/2010/main" val="268995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Eğitici Notu:</a:t>
            </a:r>
          </a:p>
          <a:p>
            <a:r>
              <a:rPr lang="tr-TR" dirty="0" smtClean="0"/>
              <a:t>1- Kahvaltı</a:t>
            </a:r>
            <a:r>
              <a:rPr lang="tr-TR" baseline="0" dirty="0" smtClean="0"/>
              <a:t> öğününün günün en önemli öğünü olduğu belirtilir</a:t>
            </a:r>
          </a:p>
          <a:p>
            <a:endParaRPr lang="tr-TR" dirty="0"/>
          </a:p>
        </p:txBody>
      </p:sp>
      <p:sp>
        <p:nvSpPr>
          <p:cNvPr id="4" name="Slayt Numarası Yer Tutucusu 3"/>
          <p:cNvSpPr>
            <a:spLocks noGrp="1"/>
          </p:cNvSpPr>
          <p:nvPr>
            <p:ph type="sldNum" sz="quarter" idx="10"/>
          </p:nvPr>
        </p:nvSpPr>
        <p:spPr/>
        <p:txBody>
          <a:bodyPr/>
          <a:lstStyle/>
          <a:p>
            <a:fld id="{EF198769-C288-4DDC-88A0-C2011ED6E488}" type="slidenum">
              <a:rPr lang="tr-TR" smtClean="0"/>
              <a:t>36</a:t>
            </a:fld>
            <a:endParaRPr lang="tr-TR"/>
          </a:p>
        </p:txBody>
      </p:sp>
    </p:spTree>
    <p:extLst>
      <p:ext uri="{BB962C8B-B14F-4D97-AF65-F5344CB8AC3E}">
        <p14:creationId xmlns:p14="http://schemas.microsoft.com/office/powerpoint/2010/main" val="420985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smtClean="0"/>
              <a:t>Eğitimci Notu: </a:t>
            </a:r>
          </a:p>
          <a:p>
            <a:r>
              <a:rPr lang="tr-TR" dirty="0" smtClean="0"/>
              <a:t>1- Sağlıklı yemek tabağının anlatılmasının ardından öğrencilerle bir ana öğün bir</a:t>
            </a:r>
            <a:r>
              <a:rPr lang="tr-TR" baseline="0" dirty="0" smtClean="0"/>
              <a:t> de ara </a:t>
            </a:r>
            <a:r>
              <a:rPr lang="tr-TR" dirty="0" smtClean="0"/>
              <a:t>öğün belirlenerek boş tabağı birlikte doldurma etkinliği yapılır</a:t>
            </a:r>
          </a:p>
          <a:p>
            <a:r>
              <a:rPr lang="tr-TR" dirty="0" smtClean="0"/>
              <a:t>2-</a:t>
            </a:r>
            <a:r>
              <a:rPr lang="tr-TR" baseline="0" dirty="0" smtClean="0"/>
              <a:t> Menü örnekleri için </a:t>
            </a:r>
            <a:r>
              <a:rPr lang="tr-TR" baseline="0" dirty="0" err="1" smtClean="0"/>
              <a:t>TÜBER’de</a:t>
            </a:r>
            <a:r>
              <a:rPr lang="tr-TR" baseline="0" dirty="0" smtClean="0"/>
              <a:t> yer alan yaşlara göre örnek menülerden, Bakanlığımızın yayını olan Menü Modelleri Kitabından yararlanılabilir</a:t>
            </a:r>
            <a:endParaRPr lang="tr-TR" dirty="0" smtClean="0"/>
          </a:p>
        </p:txBody>
      </p:sp>
      <p:sp>
        <p:nvSpPr>
          <p:cNvPr id="4" name="Slayt Numarası Yer Tutucusu 3"/>
          <p:cNvSpPr>
            <a:spLocks noGrp="1"/>
          </p:cNvSpPr>
          <p:nvPr>
            <p:ph type="sldNum" sz="quarter" idx="10"/>
          </p:nvPr>
        </p:nvSpPr>
        <p:spPr/>
        <p:txBody>
          <a:bodyPr/>
          <a:lstStyle/>
          <a:p>
            <a:fld id="{EF198769-C288-4DDC-88A0-C2011ED6E488}" type="slidenum">
              <a:rPr lang="tr-TR" smtClean="0"/>
              <a:t>38</a:t>
            </a:fld>
            <a:endParaRPr lang="tr-TR"/>
          </a:p>
        </p:txBody>
      </p:sp>
    </p:spTree>
    <p:extLst>
      <p:ext uri="{BB962C8B-B14F-4D97-AF65-F5344CB8AC3E}">
        <p14:creationId xmlns:p14="http://schemas.microsoft.com/office/powerpoint/2010/main" val="415613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14.09.2018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14.09.2018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jpeg"/><Relationship Id="rId7" Type="http://schemas.openxmlformats.org/officeDocument/2006/relationships/image" Target="../media/image2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5.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png"/><Relationship Id="rId3" Type="http://schemas.openxmlformats.org/officeDocument/2006/relationships/image" Target="../media/image16.jpe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25.jpeg"/><Relationship Id="rId10" Type="http://schemas.openxmlformats.org/officeDocument/2006/relationships/image" Target="../media/image43.jpeg"/><Relationship Id="rId4" Type="http://schemas.openxmlformats.org/officeDocument/2006/relationships/image" Target="../media/image38.jpeg"/><Relationship Id="rId9" Type="http://schemas.openxmlformats.org/officeDocument/2006/relationships/image" Target="../media/image42.jpeg"/><Relationship Id="rId14" Type="http://schemas.openxmlformats.org/officeDocument/2006/relationships/image" Target="../media/image46.jpeg"/></Relationships>
</file>

<file path=ppt/slides/_rels/slide3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1.png"/><Relationship Id="rId7" Type="http://schemas.openxmlformats.org/officeDocument/2006/relationships/image" Target="../media/image50.jpeg"/><Relationship Id="rId12"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32.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jpeg"/><Relationship Id="rId18" Type="http://schemas.openxmlformats.org/officeDocument/2006/relationships/image" Target="../media/image71.jpeg"/><Relationship Id="rId3" Type="http://schemas.openxmlformats.org/officeDocument/2006/relationships/image" Target="../media/image16.jpeg"/><Relationship Id="rId7" Type="http://schemas.openxmlformats.org/officeDocument/2006/relationships/image" Target="../media/image60.jpeg"/><Relationship Id="rId12" Type="http://schemas.openxmlformats.org/officeDocument/2006/relationships/image" Target="../media/image65.jpeg"/><Relationship Id="rId17" Type="http://schemas.openxmlformats.org/officeDocument/2006/relationships/image" Target="../media/image70.jpeg"/><Relationship Id="rId2" Type="http://schemas.openxmlformats.org/officeDocument/2006/relationships/image" Target="../media/image56.jpeg"/><Relationship Id="rId16"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5" Type="http://schemas.openxmlformats.org/officeDocument/2006/relationships/image" Target="../media/image6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 Id="rId14" Type="http://schemas.openxmlformats.org/officeDocument/2006/relationships/image" Target="../media/image67.jpe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5.jpeg"/><Relationship Id="rId4" Type="http://schemas.openxmlformats.org/officeDocument/2006/relationships/image" Target="../media/image74.jpeg"/></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7.jpeg"/></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0.jpeg"/><Relationship Id="rId7" Type="http://schemas.openxmlformats.org/officeDocument/2006/relationships/image" Target="../media/image8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79.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9503" y="1044059"/>
            <a:ext cx="8928992" cy="4176464"/>
          </a:xfrm>
          <a:ln>
            <a:solidFill>
              <a:srgbClr val="00B0F0"/>
            </a:solidFill>
          </a:ln>
        </p:spPr>
        <p:txBody>
          <a:bodyPr>
            <a:noAutofit/>
          </a:bodyPr>
          <a:lstStyle/>
          <a:p>
            <a:r>
              <a:rPr lang="tr-TR" sz="6000" b="1" dirty="0" smtClean="0">
                <a:solidFill>
                  <a:srgbClr val="FF0000"/>
                </a:solidFill>
                <a:latin typeface="+mn-lt"/>
              </a:rPr>
              <a:t>Beslenme </a:t>
            </a:r>
            <a:br>
              <a:rPr lang="tr-TR" sz="6000" b="1" dirty="0" smtClean="0">
                <a:solidFill>
                  <a:srgbClr val="FF0000"/>
                </a:solidFill>
                <a:latin typeface="+mn-lt"/>
              </a:rPr>
            </a:br>
            <a:r>
              <a:rPr lang="tr-TR" sz="6000" b="1" dirty="0" smtClean="0">
                <a:solidFill>
                  <a:srgbClr val="FF0000"/>
                </a:solidFill>
                <a:latin typeface="+mn-lt"/>
              </a:rPr>
              <a:t>Besin Ögeleri </a:t>
            </a:r>
            <a:br>
              <a:rPr lang="tr-TR" sz="6000" b="1" dirty="0" smtClean="0">
                <a:solidFill>
                  <a:srgbClr val="FF0000"/>
                </a:solidFill>
                <a:latin typeface="+mn-lt"/>
              </a:rPr>
            </a:br>
            <a:r>
              <a:rPr lang="tr-TR" sz="6000" b="1" dirty="0" smtClean="0">
                <a:solidFill>
                  <a:srgbClr val="FF0000"/>
                </a:solidFill>
                <a:latin typeface="+mn-lt"/>
              </a:rPr>
              <a:t>ve </a:t>
            </a:r>
            <a:br>
              <a:rPr lang="tr-TR" sz="6000" b="1" dirty="0" smtClean="0">
                <a:solidFill>
                  <a:srgbClr val="FF0000"/>
                </a:solidFill>
                <a:latin typeface="+mn-lt"/>
              </a:rPr>
            </a:br>
            <a:r>
              <a:rPr lang="tr-TR" sz="6000" b="1" dirty="0" smtClean="0">
                <a:solidFill>
                  <a:srgbClr val="FF0000"/>
                </a:solidFill>
                <a:latin typeface="+mn-lt"/>
              </a:rPr>
              <a:t>Besin Grupları</a:t>
            </a:r>
            <a:br>
              <a:rPr lang="tr-TR" sz="6000" b="1" dirty="0" smtClean="0">
                <a:solidFill>
                  <a:srgbClr val="FF0000"/>
                </a:solidFill>
                <a:latin typeface="+mn-lt"/>
              </a:rPr>
            </a:br>
            <a:r>
              <a:rPr lang="tr-TR" sz="2800" b="1" dirty="0" smtClean="0">
                <a:latin typeface="+mn-lt"/>
              </a:rPr>
              <a:t>- Ortaokul -</a:t>
            </a:r>
            <a:endParaRPr lang="tr-TR" sz="6000" b="1" dirty="0">
              <a:latin typeface="+mn-lt"/>
            </a:endParaRPr>
          </a:p>
        </p:txBody>
      </p:sp>
      <p:pic>
        <p:nvPicPr>
          <p:cNvPr id="4" name="Resim 3"/>
          <p:cNvPicPr>
            <a:picLocks noChangeAspect="1"/>
          </p:cNvPicPr>
          <p:nvPr/>
        </p:nvPicPr>
        <p:blipFill>
          <a:blip r:embed="rId2"/>
          <a:stretch>
            <a:fillRect/>
          </a:stretch>
        </p:blipFill>
        <p:spPr>
          <a:xfrm>
            <a:off x="2702040" y="116632"/>
            <a:ext cx="3703918" cy="720000"/>
          </a:xfrm>
          <a:prstGeom prst="rect">
            <a:avLst/>
          </a:prstGeom>
        </p:spPr>
      </p:pic>
      <p:pic>
        <p:nvPicPr>
          <p:cNvPr id="5" name="Resim 4"/>
          <p:cNvPicPr>
            <a:picLocks noChangeAspect="1"/>
          </p:cNvPicPr>
          <p:nvPr/>
        </p:nvPicPr>
        <p:blipFill>
          <a:blip r:embed="rId3"/>
          <a:stretch>
            <a:fillRect/>
          </a:stretch>
        </p:blipFill>
        <p:spPr>
          <a:xfrm>
            <a:off x="3741792" y="5301175"/>
            <a:ext cx="1624413" cy="1512000"/>
          </a:xfrm>
          <a:prstGeom prst="ellipse">
            <a:avLst/>
          </a:prstGeom>
        </p:spPr>
      </p:pic>
    </p:spTree>
    <p:extLst>
      <p:ext uri="{BB962C8B-B14F-4D97-AF65-F5344CB8AC3E}">
        <p14:creationId xmlns:p14="http://schemas.microsoft.com/office/powerpoint/2010/main" val="3364476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6">
                    <a:lumMod val="75000"/>
                  </a:schemeClr>
                </a:solidFill>
                <a:latin typeface="+mn-lt"/>
              </a:rPr>
              <a:t>Yağlar</a:t>
            </a:r>
            <a:endParaRPr lang="tr-TR" sz="4000" b="1" dirty="0">
              <a:solidFill>
                <a:schemeClr val="accent6">
                  <a:lumMod val="75000"/>
                </a:schemeClr>
              </a:solidFill>
              <a:latin typeface="+mn-lt"/>
            </a:endParaRPr>
          </a:p>
        </p:txBody>
      </p:sp>
      <p:sp>
        <p:nvSpPr>
          <p:cNvPr id="3" name="İçerik Yer Tutucusu 2"/>
          <p:cNvSpPr>
            <a:spLocks noGrp="1"/>
          </p:cNvSpPr>
          <p:nvPr>
            <p:ph idx="1"/>
          </p:nvPr>
        </p:nvSpPr>
        <p:spPr>
          <a:xfrm>
            <a:off x="107504" y="908720"/>
            <a:ext cx="8928992" cy="5832648"/>
          </a:xfrm>
        </p:spPr>
        <p:txBody>
          <a:bodyPr>
            <a:normAutofit/>
          </a:bodyPr>
          <a:lstStyle/>
          <a:p>
            <a:r>
              <a:rPr lang="tr-TR" sz="2800" dirty="0" smtClean="0"/>
              <a:t>Sıvı </a:t>
            </a:r>
            <a:r>
              <a:rPr lang="tr-TR" sz="2800" dirty="0"/>
              <a:t>ve katı yağlar olmak üzere ikiye ayrılırlar. </a:t>
            </a:r>
            <a:endParaRPr lang="tr-TR" sz="2800" dirty="0" smtClean="0"/>
          </a:p>
          <a:p>
            <a:pPr lvl="1"/>
            <a:r>
              <a:rPr lang="tr-TR" dirty="0" smtClean="0"/>
              <a:t>Sıvı yağlar </a:t>
            </a:r>
            <a:r>
              <a:rPr lang="tr-TR" dirty="0" smtClean="0">
                <a:sym typeface="Wingdings" panose="05000000000000000000" pitchFamily="2" charset="2"/>
              </a:rPr>
              <a:t> </a:t>
            </a:r>
            <a:r>
              <a:rPr lang="tr-TR" dirty="0" smtClean="0"/>
              <a:t>zeytin</a:t>
            </a:r>
            <a:r>
              <a:rPr lang="tr-TR" dirty="0"/>
              <a:t>, </a:t>
            </a:r>
            <a:r>
              <a:rPr lang="tr-TR" dirty="0" smtClean="0"/>
              <a:t>ayçiçeği, </a:t>
            </a:r>
            <a:r>
              <a:rPr lang="tr-TR" dirty="0"/>
              <a:t>mısır, fındık ve soya gibi bitkisel besinlerden elde </a:t>
            </a:r>
            <a:r>
              <a:rPr lang="tr-TR" dirty="0" smtClean="0"/>
              <a:t>edilir </a:t>
            </a:r>
          </a:p>
          <a:p>
            <a:pPr lvl="1"/>
            <a:r>
              <a:rPr lang="tr-TR" dirty="0" smtClean="0"/>
              <a:t>Katı </a:t>
            </a:r>
            <a:r>
              <a:rPr lang="tr-TR" dirty="0"/>
              <a:t>yağlar </a:t>
            </a:r>
            <a:r>
              <a:rPr lang="tr-TR" dirty="0" smtClean="0">
                <a:sym typeface="Wingdings" panose="05000000000000000000" pitchFamily="2" charset="2"/>
              </a:rPr>
              <a:t> </a:t>
            </a:r>
            <a:r>
              <a:rPr lang="tr-TR" dirty="0" smtClean="0"/>
              <a:t>iç yağı, kuyruk yağı, margarin ve tereyağıdır</a:t>
            </a:r>
          </a:p>
          <a:p>
            <a:pPr lvl="2"/>
            <a:r>
              <a:rPr lang="tr-TR" sz="2000" b="1" dirty="0" smtClean="0">
                <a:solidFill>
                  <a:schemeClr val="accent6"/>
                </a:solidFill>
              </a:rPr>
              <a:t>Ayrıca </a:t>
            </a:r>
            <a:r>
              <a:rPr lang="tr-TR" sz="2000" b="1" dirty="0">
                <a:solidFill>
                  <a:schemeClr val="accent6"/>
                </a:solidFill>
              </a:rPr>
              <a:t>bütün hayvansal besinlerin içinde de katı yağlar </a:t>
            </a:r>
            <a:r>
              <a:rPr lang="tr-TR" sz="2000" b="1" dirty="0" smtClean="0">
                <a:solidFill>
                  <a:schemeClr val="accent6"/>
                </a:solidFill>
              </a:rPr>
              <a:t>bulunur!</a:t>
            </a:r>
          </a:p>
          <a:p>
            <a:r>
              <a:rPr lang="tr-TR" sz="2800" dirty="0" smtClean="0"/>
              <a:t>Fındık</a:t>
            </a:r>
            <a:r>
              <a:rPr lang="tr-TR" sz="2800" dirty="0"/>
              <a:t>, ceviz gibi gıdalarda da yağ var </a:t>
            </a:r>
            <a:r>
              <a:rPr lang="tr-TR" sz="2800" dirty="0">
                <a:solidFill>
                  <a:srgbClr val="00B0F0"/>
                </a:solidFill>
                <a:sym typeface="Wingdings" panose="05000000000000000000" pitchFamily="2" charset="2"/>
              </a:rPr>
              <a:t> yararlı yağlardır</a:t>
            </a:r>
            <a:endParaRPr lang="tr-TR" sz="2800" dirty="0">
              <a:solidFill>
                <a:srgbClr val="00B0F0"/>
              </a:solidFill>
            </a:endParaRPr>
          </a:p>
        </p:txBody>
      </p:sp>
      <p:grpSp>
        <p:nvGrpSpPr>
          <p:cNvPr id="7" name="Grup 6"/>
          <p:cNvGrpSpPr/>
          <p:nvPr/>
        </p:nvGrpSpPr>
        <p:grpSpPr>
          <a:xfrm>
            <a:off x="539552" y="4293096"/>
            <a:ext cx="8363272" cy="2167519"/>
            <a:chOff x="457200" y="5004384"/>
            <a:chExt cx="8363272" cy="2167519"/>
          </a:xfrm>
        </p:grpSpPr>
        <p:sp>
          <p:nvSpPr>
            <p:cNvPr id="4" name="Yuvarlatılmış Dikdörtgen 3"/>
            <p:cNvSpPr/>
            <p:nvPr/>
          </p:nvSpPr>
          <p:spPr>
            <a:xfrm>
              <a:off x="457200" y="5004384"/>
              <a:ext cx="8363272" cy="1584176"/>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2" algn="ctr"/>
              <a:r>
                <a:rPr lang="tr-TR" sz="3600" b="1" dirty="0">
                  <a:solidFill>
                    <a:srgbClr val="FF0000"/>
                  </a:solidFill>
                </a:rPr>
                <a:t>Katı yağların fazla miktarda tüketilmesi, kalp ve damar </a:t>
              </a:r>
              <a:r>
                <a:rPr lang="tr-TR" sz="3600" b="1" dirty="0" smtClean="0">
                  <a:solidFill>
                    <a:srgbClr val="FF0000"/>
                  </a:solidFill>
                </a:rPr>
                <a:t>sağlığı </a:t>
              </a:r>
              <a:r>
                <a:rPr lang="tr-TR" sz="3600" b="1" dirty="0">
                  <a:solidFill>
                    <a:srgbClr val="FF0000"/>
                  </a:solidFill>
                </a:rPr>
                <a:t>için </a:t>
              </a:r>
              <a:r>
                <a:rPr lang="tr-TR" sz="3600" b="1" dirty="0" smtClean="0">
                  <a:solidFill>
                    <a:srgbClr val="FF0000"/>
                  </a:solidFill>
                </a:rPr>
                <a:t>zararlıdır </a:t>
              </a: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l="6807" r="5808"/>
            <a:stretch/>
          </p:blipFill>
          <p:spPr>
            <a:xfrm>
              <a:off x="6361856" y="6293249"/>
              <a:ext cx="825506" cy="878654"/>
            </a:xfrm>
            <a:prstGeom prst="rect">
              <a:avLst/>
            </a:prstGeom>
          </p:spPr>
        </p:pic>
      </p:grpSp>
      <p:pic>
        <p:nvPicPr>
          <p:cNvPr id="9" name="Resim 8"/>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250845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stretch>
            <a:fillRect/>
          </a:stretch>
        </p:blipFill>
        <p:spPr>
          <a:xfrm>
            <a:off x="17854" y="6338847"/>
            <a:ext cx="2592742" cy="504000"/>
          </a:xfrm>
          <a:prstGeom prst="rect">
            <a:avLst/>
          </a:prstGeom>
        </p:spPr>
      </p:pic>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l="6807" r="5808"/>
          <a:stretch/>
        </p:blipFill>
        <p:spPr>
          <a:xfrm>
            <a:off x="251520" y="548680"/>
            <a:ext cx="2418552" cy="2767708"/>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6">
                    <a:lumMod val="75000"/>
                  </a:schemeClr>
                </a:solidFill>
                <a:latin typeface="+mn-lt"/>
              </a:rPr>
              <a:t>Yağlar</a:t>
            </a:r>
          </a:p>
        </p:txBody>
      </p:sp>
      <p:sp>
        <p:nvSpPr>
          <p:cNvPr id="6" name="Yuvarlatılmış Dikdörtgen 5"/>
          <p:cNvSpPr/>
          <p:nvPr/>
        </p:nvSpPr>
        <p:spPr>
          <a:xfrm>
            <a:off x="2648710" y="1196752"/>
            <a:ext cx="6192688"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b="1" dirty="0">
                <a:solidFill>
                  <a:schemeClr val="tx1"/>
                </a:solidFill>
              </a:rPr>
              <a:t>Yağ içeriği yüksek besinleri fazla </a:t>
            </a:r>
            <a:r>
              <a:rPr lang="tr-TR" sz="3200" b="1" dirty="0" smtClean="0">
                <a:solidFill>
                  <a:schemeClr val="tx1"/>
                </a:solidFill>
              </a:rPr>
              <a:t>tüketirsek ne </a:t>
            </a:r>
            <a:r>
              <a:rPr lang="tr-TR" sz="3200" b="1" dirty="0">
                <a:solidFill>
                  <a:schemeClr val="tx1"/>
                </a:solidFill>
              </a:rPr>
              <a:t>olur?</a:t>
            </a:r>
          </a:p>
        </p:txBody>
      </p:sp>
      <p:sp>
        <p:nvSpPr>
          <p:cNvPr id="7" name="Yuvarlatılmış Dikdörtgen 6"/>
          <p:cNvSpPr/>
          <p:nvPr/>
        </p:nvSpPr>
        <p:spPr>
          <a:xfrm>
            <a:off x="2339752" y="2564904"/>
            <a:ext cx="6696744" cy="41284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buFont typeface="Arial" panose="020B0604020202020204" pitchFamily="34" charset="0"/>
              <a:buChar char="•"/>
            </a:pPr>
            <a:r>
              <a:rPr lang="tr-TR" sz="3200" dirty="0" smtClean="0">
                <a:solidFill>
                  <a:schemeClr val="tx1"/>
                </a:solidFill>
              </a:rPr>
              <a:t>Gereğinden </a:t>
            </a:r>
            <a:r>
              <a:rPr lang="tr-TR" sz="3200" dirty="0">
                <a:solidFill>
                  <a:schemeClr val="tx1"/>
                </a:solidFill>
              </a:rPr>
              <a:t>fazla enerji aldığımız için </a:t>
            </a:r>
            <a:r>
              <a:rPr lang="tr-TR" sz="3200" dirty="0" smtClean="0">
                <a:solidFill>
                  <a:schemeClr val="tx1"/>
                </a:solidFill>
              </a:rPr>
              <a:t>kilo alırız </a:t>
            </a:r>
          </a:p>
          <a:p>
            <a:pPr marL="457200" indent="-457200">
              <a:buFont typeface="Arial" panose="020B0604020202020204" pitchFamily="34" charset="0"/>
              <a:buChar char="•"/>
            </a:pPr>
            <a:r>
              <a:rPr lang="tr-TR" sz="3200" dirty="0" smtClean="0">
                <a:solidFill>
                  <a:schemeClr val="tx1"/>
                </a:solidFill>
              </a:rPr>
              <a:t>Vücudumuzda </a:t>
            </a:r>
            <a:r>
              <a:rPr lang="tr-TR" sz="3200" dirty="0">
                <a:solidFill>
                  <a:schemeClr val="tx1"/>
                </a:solidFill>
              </a:rPr>
              <a:t>dolaşan kanın bileşimi bozulur </a:t>
            </a:r>
            <a:endParaRPr lang="tr-TR" sz="3200" dirty="0" smtClean="0">
              <a:solidFill>
                <a:schemeClr val="tx1"/>
              </a:solidFill>
            </a:endParaRPr>
          </a:p>
          <a:p>
            <a:pPr marL="457200" indent="-457200">
              <a:buFont typeface="Arial" panose="020B0604020202020204" pitchFamily="34" charset="0"/>
              <a:buChar char="•"/>
            </a:pPr>
            <a:r>
              <a:rPr lang="tr-TR" sz="3200" dirty="0" smtClean="0">
                <a:solidFill>
                  <a:schemeClr val="tx1"/>
                </a:solidFill>
              </a:rPr>
              <a:t>Kalp </a:t>
            </a:r>
            <a:r>
              <a:rPr lang="tr-TR" sz="3200" dirty="0">
                <a:solidFill>
                  <a:schemeClr val="tx1"/>
                </a:solidFill>
              </a:rPr>
              <a:t>ve damar sağlığımız olumsuz </a:t>
            </a:r>
            <a:r>
              <a:rPr lang="tr-TR" sz="3200" dirty="0" smtClean="0">
                <a:solidFill>
                  <a:schemeClr val="tx1"/>
                </a:solidFill>
              </a:rPr>
              <a:t>etkilenir </a:t>
            </a:r>
            <a:endParaRPr lang="tr-TR" sz="3200" dirty="0">
              <a:solidFill>
                <a:schemeClr val="tx1"/>
              </a:solidFill>
            </a:endParaRPr>
          </a:p>
          <a:p>
            <a:pPr marL="914400" lvl="1" indent="-457200">
              <a:buFont typeface="Calibri" panose="020F0502020204030204" pitchFamily="34" charset="0"/>
              <a:buChar char="¤"/>
            </a:pPr>
            <a:r>
              <a:rPr lang="tr-TR" sz="2800" dirty="0" smtClean="0">
                <a:solidFill>
                  <a:schemeClr val="tx1"/>
                </a:solidFill>
              </a:rPr>
              <a:t>Özellikle katı yağlar kalp ve damarlarımız için daha zararlıdır</a:t>
            </a:r>
            <a:endParaRPr lang="tr-TR" sz="2800" dirty="0">
              <a:solidFill>
                <a:schemeClr val="tx1"/>
              </a:solidFill>
            </a:endParaRPr>
          </a:p>
        </p:txBody>
      </p:sp>
    </p:spTree>
    <p:extLst>
      <p:ext uri="{BB962C8B-B14F-4D97-AF65-F5344CB8AC3E}">
        <p14:creationId xmlns:p14="http://schemas.microsoft.com/office/powerpoint/2010/main" val="256818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chemeClr val="accent6">
                    <a:lumMod val="75000"/>
                  </a:schemeClr>
                </a:solidFill>
                <a:latin typeface="+mn-lt"/>
              </a:rPr>
              <a:t>Yağlar</a:t>
            </a:r>
          </a:p>
        </p:txBody>
      </p:sp>
      <p:grpSp>
        <p:nvGrpSpPr>
          <p:cNvPr id="3" name="Grup 2"/>
          <p:cNvGrpSpPr/>
          <p:nvPr/>
        </p:nvGrpSpPr>
        <p:grpSpPr>
          <a:xfrm>
            <a:off x="788458" y="843833"/>
            <a:ext cx="8147458" cy="5431485"/>
            <a:chOff x="788458" y="843833"/>
            <a:chExt cx="8147458" cy="5431485"/>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58" y="843833"/>
              <a:ext cx="7567084" cy="5431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6807" r="5808"/>
            <a:stretch/>
          </p:blipFill>
          <p:spPr>
            <a:xfrm>
              <a:off x="7775168" y="3068960"/>
              <a:ext cx="1160748" cy="1328320"/>
            </a:xfrm>
            <a:prstGeom prst="rect">
              <a:avLst/>
            </a:prstGeom>
          </p:spPr>
        </p:pic>
      </p:grpSp>
      <p:pic>
        <p:nvPicPr>
          <p:cNvPr id="7" name="Resim 6"/>
          <p:cNvPicPr>
            <a:picLocks noChangeAspect="1"/>
          </p:cNvPicPr>
          <p:nvPr/>
        </p:nvPicPr>
        <p:blipFill>
          <a:blip r:embed="rId4"/>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4058770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908720"/>
            <a:ext cx="8229600" cy="4392488"/>
          </a:xfrm>
        </p:spPr>
        <p:txBody>
          <a:bodyPr>
            <a:normAutofit fontScale="92500" lnSpcReduction="10000"/>
          </a:bodyPr>
          <a:lstStyle/>
          <a:p>
            <a:r>
              <a:rPr lang="tr-TR" dirty="0" smtClean="0"/>
              <a:t>Hücrelerimizin </a:t>
            </a:r>
            <a:r>
              <a:rPr lang="tr-TR" dirty="0"/>
              <a:t>büyük bir bölümü proteinlerden </a:t>
            </a:r>
            <a:r>
              <a:rPr lang="tr-TR" dirty="0" smtClean="0"/>
              <a:t>yapılmıştır</a:t>
            </a:r>
          </a:p>
          <a:p>
            <a:endParaRPr lang="tr-TR" sz="2000" dirty="0" smtClean="0"/>
          </a:p>
          <a:p>
            <a:r>
              <a:rPr lang="tr-TR" dirty="0" smtClean="0"/>
              <a:t>Hücreler </a:t>
            </a:r>
            <a:r>
              <a:rPr lang="tr-TR" dirty="0"/>
              <a:t>sürekli olarak değişip yenilendiğinden </a:t>
            </a:r>
            <a:r>
              <a:rPr lang="tr-TR" dirty="0" smtClean="0"/>
              <a:t>vücudumuzda </a:t>
            </a:r>
            <a:r>
              <a:rPr lang="tr-TR" dirty="0"/>
              <a:t>protein depo miktarı çok </a:t>
            </a:r>
            <a:r>
              <a:rPr lang="tr-TR" dirty="0" smtClean="0"/>
              <a:t>azdır</a:t>
            </a:r>
          </a:p>
          <a:p>
            <a:pPr lvl="1"/>
            <a:r>
              <a:rPr lang="tr-TR" i="1" dirty="0" smtClean="0">
                <a:solidFill>
                  <a:schemeClr val="accent1"/>
                </a:solidFill>
              </a:rPr>
              <a:t>Vücut </a:t>
            </a:r>
            <a:r>
              <a:rPr lang="tr-TR" i="1" dirty="0">
                <a:solidFill>
                  <a:schemeClr val="accent1"/>
                </a:solidFill>
              </a:rPr>
              <a:t>proteinlerinin oluşumu için kaynak yiyeceklerin içinde bulunan </a:t>
            </a:r>
            <a:r>
              <a:rPr lang="tr-TR" i="1" dirty="0" smtClean="0">
                <a:solidFill>
                  <a:schemeClr val="accent1"/>
                </a:solidFill>
              </a:rPr>
              <a:t>proteinlerdir!</a:t>
            </a:r>
            <a:endParaRPr lang="tr-TR" i="1" dirty="0">
              <a:solidFill>
                <a:schemeClr val="accent1"/>
              </a:solidFill>
            </a:endParaRPr>
          </a:p>
          <a:p>
            <a:endParaRPr lang="tr-TR" sz="2200" dirty="0" smtClean="0"/>
          </a:p>
          <a:p>
            <a:r>
              <a:rPr lang="tr-TR" dirty="0" smtClean="0"/>
              <a:t>Et, tavuk, süt</a:t>
            </a:r>
            <a:r>
              <a:rPr lang="tr-TR" dirty="0"/>
              <a:t> </a:t>
            </a:r>
            <a:r>
              <a:rPr lang="tr-TR" dirty="0" smtClean="0"/>
              <a:t>ve ürünleri, yumurta, balık, </a:t>
            </a:r>
            <a:r>
              <a:rPr lang="tr-TR" dirty="0" err="1" smtClean="0"/>
              <a:t>kurubaklagiller</a:t>
            </a:r>
            <a:r>
              <a:rPr lang="tr-TR" dirty="0" smtClean="0"/>
              <a:t> protein içeriği zengin gıdalardır</a:t>
            </a:r>
          </a:p>
        </p:txBody>
      </p:sp>
      <p:sp>
        <p:nvSpPr>
          <p:cNvPr id="4" name="Metin kutusu 3"/>
          <p:cNvSpPr txBox="1"/>
          <p:nvPr/>
        </p:nvSpPr>
        <p:spPr>
          <a:xfrm>
            <a:off x="1691680" y="5150070"/>
            <a:ext cx="5551263" cy="1077218"/>
          </a:xfrm>
          <a:prstGeom prst="rect">
            <a:avLst/>
          </a:prstGeom>
          <a:solidFill>
            <a:schemeClr val="accent6">
              <a:lumMod val="20000"/>
              <a:lumOff val="80000"/>
            </a:schemeClr>
          </a:solidFill>
          <a:ln>
            <a:solidFill>
              <a:srgbClr val="00B0F0"/>
            </a:solidFill>
          </a:ln>
        </p:spPr>
        <p:txBody>
          <a:bodyPr wrap="none" rtlCol="0">
            <a:spAutoFit/>
          </a:bodyPr>
          <a:lstStyle/>
          <a:p>
            <a:pPr algn="ctr"/>
            <a:r>
              <a:rPr lang="tr-TR" sz="3200" b="1" i="1" dirty="0" smtClean="0">
                <a:solidFill>
                  <a:srgbClr val="FF0000"/>
                </a:solidFill>
              </a:rPr>
              <a:t>Her gün 1 adet yumurta yiyelim</a:t>
            </a:r>
          </a:p>
          <a:p>
            <a:pPr algn="ctr"/>
            <a:r>
              <a:rPr lang="tr-TR" sz="3200" b="1" i="1" dirty="0" smtClean="0">
                <a:solidFill>
                  <a:srgbClr val="FF0000"/>
                </a:solidFill>
              </a:rPr>
              <a:t>Sağlıklı büyüyelim</a:t>
            </a:r>
            <a:endParaRPr lang="tr-TR" sz="3200" b="1" i="1" dirty="0">
              <a:solidFill>
                <a:srgbClr val="FF0000"/>
              </a:solidFill>
            </a:endParaRPr>
          </a:p>
        </p:txBody>
      </p:sp>
      <p:pic>
        <p:nvPicPr>
          <p:cNvPr id="6" name="Resim 5"/>
          <p:cNvPicPr>
            <a:picLocks noChangeAspect="1"/>
          </p:cNvPicPr>
          <p:nvPr/>
        </p:nvPicPr>
        <p:blipFill>
          <a:blip r:embed="rId2"/>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3963875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908720"/>
            <a:ext cx="8229600" cy="5832648"/>
          </a:xfrm>
        </p:spPr>
        <p:txBody>
          <a:bodyPr>
            <a:normAutofit/>
          </a:bodyPr>
          <a:lstStyle/>
          <a:p>
            <a:r>
              <a:rPr lang="tr-TR" dirty="0" smtClean="0"/>
              <a:t>Proteinler </a:t>
            </a:r>
            <a:r>
              <a:rPr lang="tr-TR" dirty="0"/>
              <a:t>sindirim </a:t>
            </a:r>
            <a:r>
              <a:rPr lang="tr-TR" dirty="0" smtClean="0"/>
              <a:t>sistemimizde </a:t>
            </a:r>
            <a:r>
              <a:rPr lang="tr-TR" dirty="0"/>
              <a:t>yapı taşlarını oluşturan amino asitlere </a:t>
            </a:r>
            <a:r>
              <a:rPr lang="tr-TR" dirty="0" smtClean="0"/>
              <a:t>ayrılır</a:t>
            </a:r>
          </a:p>
          <a:p>
            <a:endParaRPr lang="tr-TR" dirty="0" smtClean="0">
              <a:solidFill>
                <a:srgbClr val="FF0000"/>
              </a:solidFill>
            </a:endParaRPr>
          </a:p>
          <a:p>
            <a:r>
              <a:rPr lang="tr-TR" dirty="0" smtClean="0">
                <a:solidFill>
                  <a:srgbClr val="FF0000"/>
                </a:solidFill>
              </a:rPr>
              <a:t>Büyüme </a:t>
            </a:r>
            <a:r>
              <a:rPr lang="tr-TR" dirty="0">
                <a:solidFill>
                  <a:srgbClr val="FF0000"/>
                </a:solidFill>
              </a:rPr>
              <a:t>ve </a:t>
            </a:r>
            <a:r>
              <a:rPr lang="tr-TR" dirty="0" smtClean="0">
                <a:solidFill>
                  <a:srgbClr val="FF0000"/>
                </a:solidFill>
              </a:rPr>
              <a:t>gelişme </a:t>
            </a:r>
            <a:r>
              <a:rPr lang="tr-TR" dirty="0" smtClean="0"/>
              <a:t>ile </a:t>
            </a:r>
            <a:r>
              <a:rPr lang="tr-TR" dirty="0" smtClean="0">
                <a:solidFill>
                  <a:srgbClr val="FF0000"/>
                </a:solidFill>
              </a:rPr>
              <a:t>doku ve organlarımızdaki hücrelerin yapımında </a:t>
            </a:r>
            <a:r>
              <a:rPr lang="tr-TR" dirty="0" smtClean="0"/>
              <a:t>gerekli </a:t>
            </a:r>
          </a:p>
          <a:p>
            <a:endParaRPr lang="tr-TR" dirty="0" smtClean="0"/>
          </a:p>
          <a:p>
            <a:r>
              <a:rPr lang="tr-TR" dirty="0" smtClean="0"/>
              <a:t>Vücudumuzu </a:t>
            </a:r>
            <a:r>
              <a:rPr lang="tr-TR" dirty="0"/>
              <a:t>hastalıklara karşı koruyan </a:t>
            </a:r>
            <a:r>
              <a:rPr lang="tr-TR" dirty="0">
                <a:solidFill>
                  <a:srgbClr val="FF0000"/>
                </a:solidFill>
              </a:rPr>
              <a:t>savunma </a:t>
            </a:r>
            <a:r>
              <a:rPr lang="tr-TR" dirty="0" smtClean="0">
                <a:solidFill>
                  <a:srgbClr val="FF0000"/>
                </a:solidFill>
              </a:rPr>
              <a:t>sistemimiz</a:t>
            </a:r>
            <a:r>
              <a:rPr lang="tr-TR" dirty="0" smtClean="0"/>
              <a:t> </a:t>
            </a:r>
            <a:r>
              <a:rPr lang="tr-TR" dirty="0"/>
              <a:t>için </a:t>
            </a:r>
            <a:r>
              <a:rPr lang="tr-TR" dirty="0" smtClean="0"/>
              <a:t>gerekli</a:t>
            </a:r>
          </a:p>
        </p:txBody>
      </p:sp>
      <p:pic>
        <p:nvPicPr>
          <p:cNvPr id="5" name="Resim 4"/>
          <p:cNvPicPr>
            <a:picLocks noChangeAspect="1"/>
          </p:cNvPicPr>
          <p:nvPr/>
        </p:nvPicPr>
        <p:blipFill>
          <a:blip r:embed="rId2"/>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2673489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17566" y="6338847"/>
            <a:ext cx="2592742" cy="504000"/>
          </a:xfrm>
          <a:prstGeom prst="rect">
            <a:avLst/>
          </a:prstGeom>
        </p:spPr>
      </p:pic>
      <p:pic>
        <p:nvPicPr>
          <p:cNvPr id="9" name="Resim 8"/>
          <p:cNvPicPr>
            <a:picLocks noChangeAspect="1"/>
          </p:cNvPicPr>
          <p:nvPr/>
        </p:nvPicPr>
        <p:blipFill rotWithShape="1">
          <a:blip r:embed="rId3" cstate="print">
            <a:extLst>
              <a:ext uri="{28A0092B-C50C-407E-A947-70E740481C1C}">
                <a14:useLocalDpi xmlns:a14="http://schemas.microsoft.com/office/drawing/2010/main" val="0"/>
              </a:ext>
            </a:extLst>
          </a:blip>
          <a:srcRect l="6807" r="5808"/>
          <a:stretch/>
        </p:blipFill>
        <p:spPr>
          <a:xfrm>
            <a:off x="251520" y="548680"/>
            <a:ext cx="2418552" cy="2767708"/>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1"/>
                </a:solidFill>
                <a:latin typeface="Calibri" panose="020F0502020204030204" pitchFamily="34" charset="0"/>
                <a:cs typeface="Calibri" panose="020F0502020204030204" pitchFamily="34" charset="0"/>
              </a:rPr>
              <a:t>Proteinler</a:t>
            </a:r>
            <a:endParaRPr lang="tr-TR" sz="4000" b="1" dirty="0">
              <a:solidFill>
                <a:schemeClr val="accent1"/>
              </a:solidFill>
              <a:latin typeface="Calibri" panose="020F0502020204030204" pitchFamily="34" charset="0"/>
              <a:cs typeface="Calibri" panose="020F0502020204030204" pitchFamily="34" charset="0"/>
            </a:endParaRPr>
          </a:p>
        </p:txBody>
      </p:sp>
      <p:sp>
        <p:nvSpPr>
          <p:cNvPr id="4" name="Yuvarlatılmış Dikdörtgen 3"/>
          <p:cNvSpPr/>
          <p:nvPr/>
        </p:nvSpPr>
        <p:spPr>
          <a:xfrm>
            <a:off x="2649656" y="1396471"/>
            <a:ext cx="5873045" cy="10992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200" b="1" dirty="0" smtClean="0">
                <a:solidFill>
                  <a:schemeClr val="tx2"/>
                </a:solidFill>
                <a:latin typeface="Comic Sans MS" panose="030F0702030302020204" pitchFamily="66" charset="0"/>
              </a:rPr>
              <a:t>Yeterince protein almazsak ne olur?</a:t>
            </a:r>
            <a:endParaRPr lang="tr-TR" sz="3200" b="1" dirty="0">
              <a:solidFill>
                <a:schemeClr val="tx2"/>
              </a:solidFill>
              <a:latin typeface="Comic Sans MS" panose="030F0702030302020204" pitchFamily="66" charset="0"/>
            </a:endParaRPr>
          </a:p>
        </p:txBody>
      </p:sp>
      <p:sp>
        <p:nvSpPr>
          <p:cNvPr id="5" name="Yuvarlatılmış Dikdörtgen 4"/>
          <p:cNvSpPr/>
          <p:nvPr/>
        </p:nvSpPr>
        <p:spPr>
          <a:xfrm>
            <a:off x="2057169" y="2943451"/>
            <a:ext cx="6840760" cy="3600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Büyüme </a:t>
            </a:r>
            <a:r>
              <a:rPr lang="tr-TR" sz="3200" dirty="0">
                <a:solidFill>
                  <a:schemeClr val="tx2"/>
                </a:solidFill>
                <a:latin typeface="Comic Sans MS" panose="030F0702030302020204" pitchFamily="66" charset="0"/>
              </a:rPr>
              <a:t>ve gelişmemiz yavaşlar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Kolay </a:t>
            </a:r>
            <a:r>
              <a:rPr lang="tr-TR" sz="3200" dirty="0">
                <a:solidFill>
                  <a:schemeClr val="tx2"/>
                </a:solidFill>
                <a:latin typeface="Comic Sans MS" panose="030F0702030302020204" pitchFamily="66" charset="0"/>
              </a:rPr>
              <a:t>hasta oluruz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Hastalıklar </a:t>
            </a:r>
            <a:r>
              <a:rPr lang="tr-TR" sz="3200" dirty="0">
                <a:solidFill>
                  <a:schemeClr val="tx2"/>
                </a:solidFill>
                <a:latin typeface="Comic Sans MS" panose="030F0702030302020204" pitchFamily="66" charset="0"/>
              </a:rPr>
              <a:t>daha uzun sürer </a:t>
            </a:r>
            <a:endParaRPr lang="tr-TR" sz="3200" dirty="0" smtClean="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Yaralarımız daha geç iyileşir</a:t>
            </a: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Saç</a:t>
            </a:r>
            <a:r>
              <a:rPr lang="tr-TR" sz="3200" dirty="0">
                <a:solidFill>
                  <a:schemeClr val="tx2"/>
                </a:solidFill>
                <a:latin typeface="Comic Sans MS" panose="030F0702030302020204" pitchFamily="66" charset="0"/>
              </a:rPr>
              <a:t>, deri, tırnak </a:t>
            </a:r>
            <a:r>
              <a:rPr lang="tr-TR" sz="3200" dirty="0" smtClean="0">
                <a:solidFill>
                  <a:schemeClr val="tx2"/>
                </a:solidFill>
                <a:latin typeface="Comic Sans MS" panose="030F0702030302020204" pitchFamily="66" charset="0"/>
              </a:rPr>
              <a:t>gibi  dokularımızın sağlığı bozulur </a:t>
            </a:r>
            <a:endParaRPr lang="tr-TR" sz="3200" dirty="0">
              <a:solidFill>
                <a:schemeClr val="tx2"/>
              </a:solidFill>
              <a:latin typeface="Comic Sans MS" panose="030F0702030302020204" pitchFamily="66" charset="0"/>
            </a:endParaRPr>
          </a:p>
          <a:p>
            <a:pPr marL="457200" indent="-457200">
              <a:buFont typeface="Arial" panose="020B0604020202020204" pitchFamily="34" charset="0"/>
              <a:buChar char="•"/>
            </a:pPr>
            <a:r>
              <a:rPr lang="tr-TR" sz="3200" dirty="0" smtClean="0">
                <a:solidFill>
                  <a:schemeClr val="tx2"/>
                </a:solidFill>
                <a:latin typeface="Comic Sans MS" panose="030F0702030302020204" pitchFamily="66" charset="0"/>
              </a:rPr>
              <a:t>Organlarımızın </a:t>
            </a:r>
            <a:r>
              <a:rPr lang="tr-TR" sz="3200" dirty="0">
                <a:solidFill>
                  <a:schemeClr val="tx2"/>
                </a:solidFill>
                <a:latin typeface="Comic Sans MS" panose="030F0702030302020204" pitchFamily="66" charset="0"/>
              </a:rPr>
              <a:t>çalışması aksar</a:t>
            </a:r>
          </a:p>
        </p:txBody>
      </p:sp>
    </p:spTree>
    <p:extLst>
      <p:ext uri="{BB962C8B-B14F-4D97-AF65-F5344CB8AC3E}">
        <p14:creationId xmlns:p14="http://schemas.microsoft.com/office/powerpoint/2010/main" val="194560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a:t>
            </a:r>
            <a:endParaRPr lang="tr-TR" sz="4000" b="1" dirty="0">
              <a:solidFill>
                <a:srgbClr val="00B05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192596" y="1502235"/>
            <a:ext cx="8964488" cy="4320480"/>
          </a:xfrm>
        </p:spPr>
        <p:txBody>
          <a:bodyPr>
            <a:normAutofit lnSpcReduction="10000"/>
          </a:bodyPr>
          <a:lstStyle/>
          <a:p>
            <a:r>
              <a:rPr lang="tr-TR" dirty="0" smtClean="0"/>
              <a:t>Vücutta;</a:t>
            </a:r>
          </a:p>
          <a:p>
            <a:pPr lvl="1"/>
            <a:r>
              <a:rPr lang="tr-TR" dirty="0" smtClean="0"/>
              <a:t>enerji metabolizmasında </a:t>
            </a:r>
          </a:p>
          <a:p>
            <a:pPr lvl="1"/>
            <a:r>
              <a:rPr lang="tr-TR" dirty="0" smtClean="0"/>
              <a:t>kan yapımında</a:t>
            </a:r>
          </a:p>
          <a:p>
            <a:pPr lvl="1"/>
            <a:r>
              <a:rPr lang="tr-TR" dirty="0" smtClean="0"/>
              <a:t>bağışıklık sisteminde</a:t>
            </a:r>
          </a:p>
          <a:p>
            <a:pPr lvl="1"/>
            <a:r>
              <a:rPr lang="tr-TR" dirty="0" smtClean="0"/>
              <a:t>kemik oluşumunda</a:t>
            </a:r>
          </a:p>
          <a:p>
            <a:pPr lvl="1"/>
            <a:r>
              <a:rPr lang="tr-TR" dirty="0" smtClean="0"/>
              <a:t>vücut hücre hasarının önlenmesinde, hücrelerin normal çalışmasını yürütmesinde ve zararlı bazı maddelerinin etkilerinin azaltılmasında </a:t>
            </a:r>
            <a:r>
              <a:rPr lang="tr-TR" dirty="0" smtClean="0">
                <a:solidFill>
                  <a:srgbClr val="FF0000"/>
                </a:solidFill>
              </a:rPr>
              <a:t>(antioksidan etk</a:t>
            </a:r>
            <a:r>
              <a:rPr lang="tr-TR" dirty="0">
                <a:solidFill>
                  <a:srgbClr val="FF0000"/>
                </a:solidFill>
              </a:rPr>
              <a:t>i</a:t>
            </a:r>
            <a:r>
              <a:rPr lang="tr-TR" dirty="0" smtClean="0">
                <a:solidFill>
                  <a:srgbClr val="FF0000"/>
                </a:solidFill>
              </a:rPr>
              <a:t>)</a:t>
            </a:r>
          </a:p>
          <a:p>
            <a:pPr marL="57150" indent="0">
              <a:buNone/>
            </a:pPr>
            <a:r>
              <a:rPr lang="tr-TR" dirty="0" smtClean="0"/>
              <a:t>yer alırlar.</a:t>
            </a:r>
          </a:p>
          <a:p>
            <a:pPr lvl="1"/>
            <a:endParaRPr lang="tr-TR" sz="3600" b="1" dirty="0" smtClean="0">
              <a:solidFill>
                <a:srgbClr val="FF0000"/>
              </a:solidFill>
            </a:endParaRP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t="8921" b="10117"/>
          <a:stretch/>
        </p:blipFill>
        <p:spPr>
          <a:xfrm>
            <a:off x="5652120" y="991185"/>
            <a:ext cx="3191985" cy="2584281"/>
          </a:xfrm>
          <a:prstGeom prst="rect">
            <a:avLst/>
          </a:prstGeom>
        </p:spPr>
      </p:pic>
      <p:pic>
        <p:nvPicPr>
          <p:cNvPr id="7" name="Resim 6"/>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1481196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a:t>
            </a:r>
            <a:endParaRPr lang="tr-TR" sz="4000" b="1" dirty="0">
              <a:solidFill>
                <a:srgbClr val="00B050"/>
              </a:solidFill>
              <a:latin typeface="Calibri" panose="020F0502020204030204" pitchFamily="34" charset="0"/>
              <a:cs typeface="Calibri" panose="020F0502020204030204" pitchFamily="34" charset="0"/>
            </a:endParaRPr>
          </a:p>
        </p:txBody>
      </p:sp>
      <p:sp>
        <p:nvSpPr>
          <p:cNvPr id="6" name="İçerik Yer Tutucusu 5"/>
          <p:cNvSpPr>
            <a:spLocks noGrp="1"/>
          </p:cNvSpPr>
          <p:nvPr>
            <p:ph idx="1"/>
          </p:nvPr>
        </p:nvSpPr>
        <p:spPr>
          <a:xfrm>
            <a:off x="1151620" y="1766251"/>
            <a:ext cx="6840760" cy="3877891"/>
          </a:xfrm>
        </p:spPr>
        <p:txBody>
          <a:bodyPr/>
          <a:lstStyle/>
          <a:p>
            <a:pPr marL="0" indent="0" algn="ctr">
              <a:buNone/>
            </a:pPr>
            <a:r>
              <a:rPr lang="tr-TR" b="1" dirty="0" smtClean="0">
                <a:solidFill>
                  <a:srgbClr val="00B050"/>
                </a:solidFill>
              </a:rPr>
              <a:t>ikiye ayrılır;</a:t>
            </a:r>
          </a:p>
          <a:p>
            <a:pPr marL="457200" lvl="1" indent="0">
              <a:buNone/>
            </a:pPr>
            <a:r>
              <a:rPr lang="tr-TR" sz="3600" b="1" dirty="0" smtClean="0">
                <a:solidFill>
                  <a:srgbClr val="FF0000"/>
                </a:solidFill>
              </a:rPr>
              <a:t>1- Yağda çözünen vitaminler</a:t>
            </a:r>
          </a:p>
          <a:p>
            <a:pPr marL="1428750" lvl="2" indent="-571500">
              <a:buFont typeface="Wingdings" panose="05000000000000000000" pitchFamily="2" charset="2"/>
              <a:buChar char="ü"/>
            </a:pPr>
            <a:r>
              <a:rPr lang="tr-TR" sz="3600" dirty="0" smtClean="0">
                <a:solidFill>
                  <a:srgbClr val="FF0000"/>
                </a:solidFill>
              </a:rPr>
              <a:t>A, D, E, K vitamini</a:t>
            </a:r>
          </a:p>
          <a:p>
            <a:pPr marL="457200" lvl="1" indent="0">
              <a:buNone/>
            </a:pPr>
            <a:r>
              <a:rPr lang="tr-TR" sz="3600" b="1" dirty="0" smtClean="0">
                <a:solidFill>
                  <a:srgbClr val="00B0F0"/>
                </a:solidFill>
              </a:rPr>
              <a:t>2- Suda çözünen vitaminler</a:t>
            </a:r>
          </a:p>
          <a:p>
            <a:pPr marL="1428750" lvl="2" indent="-571500">
              <a:buFont typeface="Wingdings" panose="05000000000000000000" pitchFamily="2" charset="2"/>
              <a:buChar char="ü"/>
            </a:pPr>
            <a:r>
              <a:rPr lang="tr-TR" sz="3600" dirty="0" smtClean="0">
                <a:solidFill>
                  <a:srgbClr val="00B0F0"/>
                </a:solidFill>
              </a:rPr>
              <a:t>B grubu ve C vitamini</a:t>
            </a:r>
            <a:endParaRPr lang="tr-TR" sz="3600" dirty="0">
              <a:solidFill>
                <a:srgbClr val="00B0F0"/>
              </a:solidFill>
            </a:endParaRPr>
          </a:p>
          <a:p>
            <a:pPr marL="457200" lvl="1" indent="0">
              <a:buNone/>
            </a:pPr>
            <a:endParaRPr lang="tr-TR" sz="3200" dirty="0"/>
          </a:p>
        </p:txBody>
      </p:sp>
      <p:sp>
        <p:nvSpPr>
          <p:cNvPr id="7" name="Aşağı Ok 6"/>
          <p:cNvSpPr/>
          <p:nvPr/>
        </p:nvSpPr>
        <p:spPr>
          <a:xfrm>
            <a:off x="4139952" y="961439"/>
            <a:ext cx="864096" cy="64807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3078969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792088"/>
            <a:ext cx="9036496" cy="5949280"/>
          </a:xfrm>
        </p:spPr>
        <p:txBody>
          <a:bodyPr>
            <a:normAutofit/>
          </a:bodyPr>
          <a:lstStyle/>
          <a:p>
            <a:pPr lvl="1">
              <a:buFont typeface="Arial" panose="020B0604020202020204" pitchFamily="34" charset="0"/>
              <a:buChar char="•"/>
            </a:pPr>
            <a:r>
              <a:rPr lang="tr-TR" b="1" dirty="0" smtClean="0">
                <a:solidFill>
                  <a:srgbClr val="FF0000"/>
                </a:solidFill>
              </a:rPr>
              <a:t>A vitamini </a:t>
            </a:r>
            <a:r>
              <a:rPr lang="tr-TR" b="1" dirty="0" smtClean="0">
                <a:solidFill>
                  <a:srgbClr val="FF0000"/>
                </a:solidFill>
                <a:sym typeface="Wingdings" panose="05000000000000000000" pitchFamily="2" charset="2"/>
              </a:rPr>
              <a:t> </a:t>
            </a:r>
            <a:r>
              <a:rPr lang="tr-TR" dirty="0" smtClean="0"/>
              <a:t>Havuç, ıspanak, süt, peynir, turuncu ve koyu yeşil yapraklı besinler</a:t>
            </a:r>
          </a:p>
          <a:p>
            <a:pPr lvl="1"/>
            <a:endParaRPr lang="tr-TR" dirty="0"/>
          </a:p>
          <a:p>
            <a:pPr lvl="1"/>
            <a:endParaRPr lang="tr-TR" dirty="0" smtClean="0"/>
          </a:p>
          <a:p>
            <a:pPr lvl="1"/>
            <a:endParaRPr lang="tr-TR" dirty="0" smtClean="0"/>
          </a:p>
          <a:p>
            <a:pPr lvl="1"/>
            <a:endParaRPr lang="tr-TR" dirty="0" smtClean="0">
              <a:solidFill>
                <a:srgbClr val="00B050"/>
              </a:solidFill>
            </a:endParaRPr>
          </a:p>
          <a:p>
            <a:pPr lvl="1">
              <a:buFont typeface="Arial" panose="020B0604020202020204" pitchFamily="34" charset="0"/>
              <a:buChar char="•"/>
            </a:pPr>
            <a:r>
              <a:rPr lang="tr-TR" b="1" dirty="0">
                <a:solidFill>
                  <a:schemeClr val="accent6"/>
                </a:solidFill>
              </a:rPr>
              <a:t>D vitamini </a:t>
            </a:r>
            <a:r>
              <a:rPr lang="tr-TR" b="1" dirty="0">
                <a:solidFill>
                  <a:schemeClr val="accent6"/>
                </a:solidFill>
                <a:sym typeface="Wingdings" panose="05000000000000000000" pitchFamily="2" charset="2"/>
              </a:rPr>
              <a:t> </a:t>
            </a:r>
            <a:r>
              <a:rPr lang="tr-TR" dirty="0">
                <a:sym typeface="Wingdings" panose="05000000000000000000" pitchFamily="2" charset="2"/>
              </a:rPr>
              <a:t>Güneş ışığı, yumurta sarısı</a:t>
            </a:r>
            <a:endParaRPr lang="tr-TR" dirty="0"/>
          </a:p>
        </p:txBody>
      </p:sp>
      <p:pic>
        <p:nvPicPr>
          <p:cNvPr id="2050" name="Picture 2" descr="sÃ¼t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1635" y="1537798"/>
            <a:ext cx="1783804" cy="1783804"/>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7535" y="1799458"/>
            <a:ext cx="2232248" cy="1629542"/>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50"/>
                </a:solidFill>
                <a:latin typeface="Calibri" panose="020F0502020204030204" pitchFamily="34" charset="0"/>
                <a:cs typeface="Calibri" panose="020F0502020204030204" pitchFamily="34" charset="0"/>
              </a:rPr>
              <a:t>Vitaminlerin kaynakları nelerdir?</a:t>
            </a:r>
            <a:endParaRPr lang="tr-TR" sz="4000" b="1" dirty="0">
              <a:solidFill>
                <a:srgbClr val="00B050"/>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2052411"/>
            <a:ext cx="2088232" cy="1328116"/>
          </a:xfrm>
          <a:prstGeom prst="rect">
            <a:avLst/>
          </a:prstGeom>
        </p:spPr>
      </p:pic>
      <p:pic>
        <p:nvPicPr>
          <p:cNvPr id="17" name="Resim 16"/>
          <p:cNvPicPr>
            <a:picLocks noChangeAspect="1"/>
          </p:cNvPicPr>
          <p:nvPr/>
        </p:nvPicPr>
        <p:blipFill rotWithShape="1">
          <a:blip r:embed="rId5"/>
          <a:srcRect l="621" t="919"/>
          <a:stretch/>
        </p:blipFill>
        <p:spPr>
          <a:xfrm rot="16200000">
            <a:off x="36687" y="4338911"/>
            <a:ext cx="2482402" cy="2555776"/>
          </a:xfrm>
          <a:prstGeom prst="rect">
            <a:avLst/>
          </a:prstGeom>
        </p:spPr>
      </p:pic>
      <p:sp>
        <p:nvSpPr>
          <p:cNvPr id="18" name="Yuvarlatılmış Dikdörtgen 17"/>
          <p:cNvSpPr/>
          <p:nvPr/>
        </p:nvSpPr>
        <p:spPr>
          <a:xfrm>
            <a:off x="3779912" y="4573804"/>
            <a:ext cx="4680520" cy="12931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dirty="0" smtClean="0">
                <a:solidFill>
                  <a:srgbClr val="92D050"/>
                </a:solidFill>
              </a:rPr>
              <a:t>D vitamini </a:t>
            </a:r>
            <a:r>
              <a:rPr lang="tr-TR" dirty="0">
                <a:solidFill>
                  <a:srgbClr val="92D050"/>
                </a:solidFill>
              </a:rPr>
              <a:t>besinlerimizde az miktarda bulunur. Güneş ışınlarından yeterince yararlanırsak, besinlerle vücudumuza aldığımız D vitamini, görevlerini daha iyi </a:t>
            </a:r>
            <a:r>
              <a:rPr lang="tr-TR" dirty="0" smtClean="0">
                <a:solidFill>
                  <a:srgbClr val="92D050"/>
                </a:solidFill>
              </a:rPr>
              <a:t>yapar</a:t>
            </a:r>
            <a:endParaRPr lang="tr-TR" dirty="0">
              <a:solidFill>
                <a:srgbClr val="92D050"/>
              </a:solidFill>
            </a:endParaRPr>
          </a:p>
        </p:txBody>
      </p:sp>
      <p:pic>
        <p:nvPicPr>
          <p:cNvPr id="10" name="Resim 9"/>
          <p:cNvPicPr>
            <a:picLocks noChangeAspect="1"/>
          </p:cNvPicPr>
          <p:nvPr/>
        </p:nvPicPr>
        <p:blipFill>
          <a:blip r:embed="rId6"/>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2939019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rotWithShape="1">
          <a:blip r:embed="rId2" cstate="print">
            <a:extLst>
              <a:ext uri="{28A0092B-C50C-407E-A947-70E740481C1C}">
                <a14:useLocalDpi xmlns:a14="http://schemas.microsoft.com/office/drawing/2010/main" val="0"/>
              </a:ext>
            </a:extLst>
          </a:blip>
          <a:srcRect l="3682" t="12377" r="3059" b="16141"/>
          <a:stretch/>
        </p:blipFill>
        <p:spPr>
          <a:xfrm>
            <a:off x="935834" y="4656103"/>
            <a:ext cx="5353463" cy="2183649"/>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00B050"/>
                </a:solidFill>
                <a:latin typeface="Calibri" panose="020F0502020204030204" pitchFamily="34" charset="0"/>
                <a:cs typeface="Calibri" panose="020F0502020204030204" pitchFamily="34" charset="0"/>
              </a:rPr>
              <a:t>Vitaminlerin kaynakları nelerdir?</a:t>
            </a:r>
          </a:p>
        </p:txBody>
      </p:sp>
      <p:sp>
        <p:nvSpPr>
          <p:cNvPr id="3" name="İçerik Yer Tutucusu 2"/>
          <p:cNvSpPr>
            <a:spLocks noGrp="1"/>
          </p:cNvSpPr>
          <p:nvPr>
            <p:ph idx="1"/>
          </p:nvPr>
        </p:nvSpPr>
        <p:spPr>
          <a:xfrm>
            <a:off x="109176" y="812008"/>
            <a:ext cx="8964488" cy="5949280"/>
          </a:xfrm>
        </p:spPr>
        <p:txBody>
          <a:bodyPr>
            <a:normAutofit/>
          </a:bodyPr>
          <a:lstStyle/>
          <a:p>
            <a:pPr lvl="1">
              <a:buFont typeface="Arial" panose="020B0604020202020204" pitchFamily="34" charset="0"/>
              <a:buChar char="•"/>
            </a:pPr>
            <a:r>
              <a:rPr lang="tr-TR" b="1" dirty="0">
                <a:solidFill>
                  <a:srgbClr val="00B050"/>
                </a:solidFill>
              </a:rPr>
              <a:t>C vitamini </a:t>
            </a:r>
            <a:r>
              <a:rPr lang="tr-TR" b="1" dirty="0">
                <a:solidFill>
                  <a:srgbClr val="00B050"/>
                </a:solidFill>
                <a:sym typeface="Wingdings" panose="05000000000000000000" pitchFamily="2" charset="2"/>
              </a:rPr>
              <a:t> </a:t>
            </a:r>
            <a:r>
              <a:rPr lang="tr-TR" dirty="0"/>
              <a:t>Turunçgiller</a:t>
            </a:r>
            <a:r>
              <a:rPr lang="tr-TR" dirty="0" smtClean="0"/>
              <a:t>, yeşil biber, </a:t>
            </a:r>
            <a:r>
              <a:rPr lang="tr-TR" dirty="0"/>
              <a:t>çilek, domates, lahana, yeşil yapraklı sebzeler</a:t>
            </a:r>
          </a:p>
          <a:p>
            <a:pPr lvl="1"/>
            <a:endParaRPr lang="tr-TR" dirty="0" smtClean="0"/>
          </a:p>
          <a:p>
            <a:pPr lvl="1"/>
            <a:endParaRPr lang="tr-TR" dirty="0" smtClean="0">
              <a:solidFill>
                <a:schemeClr val="accent4"/>
              </a:solidFill>
            </a:endParaRPr>
          </a:p>
          <a:p>
            <a:pPr lvl="1"/>
            <a:endParaRPr lang="tr-TR" dirty="0">
              <a:solidFill>
                <a:schemeClr val="accent4"/>
              </a:solidFill>
            </a:endParaRPr>
          </a:p>
          <a:p>
            <a:pPr lvl="1">
              <a:buFont typeface="Arial" panose="020B0604020202020204" pitchFamily="34" charset="0"/>
              <a:buChar char="•"/>
            </a:pPr>
            <a:r>
              <a:rPr lang="tr-TR" b="1" dirty="0" smtClean="0">
                <a:solidFill>
                  <a:schemeClr val="accent4"/>
                </a:solidFill>
              </a:rPr>
              <a:t>B </a:t>
            </a:r>
            <a:r>
              <a:rPr lang="tr-TR" b="1" dirty="0">
                <a:solidFill>
                  <a:schemeClr val="accent4"/>
                </a:solidFill>
              </a:rPr>
              <a:t>grubu </a:t>
            </a:r>
            <a:r>
              <a:rPr lang="tr-TR" b="1" dirty="0" smtClean="0">
                <a:solidFill>
                  <a:schemeClr val="accent4"/>
                </a:solidFill>
              </a:rPr>
              <a:t>vitaminler </a:t>
            </a:r>
            <a:r>
              <a:rPr lang="tr-TR" b="1" dirty="0" smtClean="0">
                <a:solidFill>
                  <a:schemeClr val="accent4"/>
                </a:solidFill>
                <a:sym typeface="Wingdings" panose="05000000000000000000" pitchFamily="2" charset="2"/>
              </a:rPr>
              <a:t></a:t>
            </a:r>
            <a:r>
              <a:rPr lang="tr-TR" dirty="0" smtClean="0">
                <a:solidFill>
                  <a:schemeClr val="accent4"/>
                </a:solidFill>
              </a:rPr>
              <a:t> </a:t>
            </a:r>
            <a:r>
              <a:rPr lang="tr-TR" dirty="0" smtClean="0"/>
              <a:t>Et, tavuk, balık, yumurta, süt ve süt ürünleri, tahıllar, kurubaklagiller, sert kabuklu yemişler (fındık gibi)</a:t>
            </a:r>
          </a:p>
        </p:txBody>
      </p:sp>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6625824" y="5033926"/>
            <a:ext cx="1653791" cy="1871408"/>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0053" y="1492948"/>
            <a:ext cx="1640704" cy="1155054"/>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1756765"/>
            <a:ext cx="1219312" cy="1219312"/>
          </a:xfrm>
          <a:prstGeom prst="rect">
            <a:avLst/>
          </a:prstGeom>
        </p:spPr>
      </p:pic>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318626">
            <a:off x="5673451" y="2040642"/>
            <a:ext cx="504890" cy="513100"/>
          </a:xfrm>
          <a:prstGeom prst="rect">
            <a:avLst/>
          </a:prstGeom>
        </p:spPr>
      </p:pic>
    </p:spTree>
    <p:extLst>
      <p:ext uri="{BB962C8B-B14F-4D97-AF65-F5344CB8AC3E}">
        <p14:creationId xmlns:p14="http://schemas.microsoft.com/office/powerpoint/2010/main" val="2788641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48680"/>
            <a:ext cx="8229600" cy="778098"/>
          </a:xfrm>
        </p:spPr>
        <p:txBody>
          <a:bodyPr>
            <a:normAutofit/>
          </a:bodyPr>
          <a:lstStyle/>
          <a:p>
            <a:pPr algn="l"/>
            <a:r>
              <a:rPr lang="tr-TR" sz="4000" dirty="0" smtClean="0">
                <a:solidFill>
                  <a:srgbClr val="FF0000"/>
                </a:solidFill>
                <a:latin typeface="+mn-lt"/>
              </a:rPr>
              <a:t>Eğitim Hedefleri</a:t>
            </a:r>
            <a:endParaRPr lang="tr-TR" sz="4000" dirty="0">
              <a:solidFill>
                <a:srgbClr val="FF0000"/>
              </a:solidFill>
              <a:latin typeface="+mn-lt"/>
            </a:endParaRPr>
          </a:p>
        </p:txBody>
      </p:sp>
      <p:sp>
        <p:nvSpPr>
          <p:cNvPr id="3" name="İçerik Yer Tutucusu 2"/>
          <p:cNvSpPr>
            <a:spLocks noGrp="1"/>
          </p:cNvSpPr>
          <p:nvPr>
            <p:ph idx="1"/>
          </p:nvPr>
        </p:nvSpPr>
        <p:spPr>
          <a:xfrm>
            <a:off x="457200" y="1916832"/>
            <a:ext cx="8435280" cy="4525963"/>
          </a:xfrm>
        </p:spPr>
        <p:txBody>
          <a:bodyPr>
            <a:normAutofit/>
          </a:bodyPr>
          <a:lstStyle/>
          <a:p>
            <a:r>
              <a:rPr lang="tr-TR" dirty="0" smtClean="0"/>
              <a:t>Beslenme, yeterli ve dengeli beslenme kavramlarını ve önemini öğrenebilme</a:t>
            </a:r>
          </a:p>
          <a:p>
            <a:r>
              <a:rPr lang="tr-TR" dirty="0" smtClean="0"/>
              <a:t>Besin ögelerini öğrenebilme</a:t>
            </a:r>
          </a:p>
          <a:p>
            <a:r>
              <a:rPr lang="tr-TR" dirty="0" smtClean="0"/>
              <a:t>Besin ögelerinin fazla veya yetersiz tüketildiğinde karşılaşılabilecekleri öğrenebilme</a:t>
            </a:r>
          </a:p>
          <a:p>
            <a:r>
              <a:rPr lang="tr-TR" dirty="0" smtClean="0"/>
              <a:t>Besin gruplarının sınıflandırmasını öğrenebilme</a:t>
            </a:r>
          </a:p>
          <a:p>
            <a:r>
              <a:rPr lang="tr-TR" dirty="0" smtClean="0"/>
              <a:t>Sağlıklı yemek </a:t>
            </a:r>
            <a:r>
              <a:rPr lang="tr-TR" dirty="0"/>
              <a:t>t</a:t>
            </a:r>
            <a:r>
              <a:rPr lang="tr-TR" dirty="0" smtClean="0"/>
              <a:t>abağını kavrayabilme</a:t>
            </a:r>
          </a:p>
          <a:p>
            <a:endParaRPr lang="tr-TR" dirty="0"/>
          </a:p>
        </p:txBody>
      </p:sp>
      <p:pic>
        <p:nvPicPr>
          <p:cNvPr id="5" name="Resim 4"/>
          <p:cNvPicPr>
            <a:picLocks noChangeAspect="1"/>
          </p:cNvPicPr>
          <p:nvPr/>
        </p:nvPicPr>
        <p:blipFill>
          <a:blip r:embed="rId2"/>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419908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7030A0"/>
                </a:solidFill>
                <a:latin typeface="Calibri" panose="020F0502020204030204" pitchFamily="34" charset="0"/>
                <a:cs typeface="Calibri" panose="020F0502020204030204" pitchFamily="34" charset="0"/>
              </a:rPr>
              <a:t>Mineraller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4"/>
          <p:cNvSpPr>
            <a:spLocks noGrp="1"/>
          </p:cNvSpPr>
          <p:nvPr>
            <p:ph idx="1"/>
          </p:nvPr>
        </p:nvSpPr>
        <p:spPr/>
        <p:txBody>
          <a:bodyPr/>
          <a:lstStyle/>
          <a:p>
            <a:r>
              <a:rPr lang="tr-TR" dirty="0" smtClean="0"/>
              <a:t>Vücudun </a:t>
            </a:r>
            <a:r>
              <a:rPr lang="tr-TR" dirty="0"/>
              <a:t>çeşitli organları içinde yer </a:t>
            </a:r>
            <a:r>
              <a:rPr lang="tr-TR" dirty="0" smtClean="0"/>
              <a:t>alırlar </a:t>
            </a:r>
          </a:p>
          <a:p>
            <a:endParaRPr lang="tr-TR" dirty="0" smtClean="0"/>
          </a:p>
          <a:p>
            <a:r>
              <a:rPr lang="tr-TR" dirty="0" smtClean="0"/>
              <a:t>Vücut </a:t>
            </a:r>
            <a:r>
              <a:rPr lang="tr-TR" dirty="0"/>
              <a:t>çalışmasında önemli işlevleri </a:t>
            </a:r>
            <a:r>
              <a:rPr lang="tr-TR" dirty="0" smtClean="0"/>
              <a:t>vardır</a:t>
            </a:r>
          </a:p>
          <a:p>
            <a:pPr lvl="1"/>
            <a:r>
              <a:rPr lang="tr-TR" dirty="0" smtClean="0"/>
              <a:t>Kalsiyum</a:t>
            </a:r>
            <a:r>
              <a:rPr lang="tr-TR" dirty="0"/>
              <a:t>, fosfor, magnezyum gibi mineraller iskelet ve diş yapısında yer </a:t>
            </a:r>
            <a:r>
              <a:rPr lang="tr-TR" dirty="0" smtClean="0"/>
              <a:t>alır</a:t>
            </a:r>
          </a:p>
          <a:p>
            <a:pPr lvl="1"/>
            <a:r>
              <a:rPr lang="tr-TR" dirty="0" smtClean="0"/>
              <a:t>Demir kan yapımında</a:t>
            </a:r>
            <a:r>
              <a:rPr lang="tr-TR" dirty="0"/>
              <a:t> </a:t>
            </a:r>
            <a:r>
              <a:rPr lang="tr-TR" dirty="0" smtClean="0"/>
              <a:t>rol alır</a:t>
            </a:r>
          </a:p>
          <a:p>
            <a:pPr lvl="1"/>
            <a:r>
              <a:rPr lang="tr-TR" dirty="0" smtClean="0"/>
              <a:t>Çinko </a:t>
            </a:r>
            <a:r>
              <a:rPr lang="tr-TR" dirty="0"/>
              <a:t>bağışıklık sistemi için </a:t>
            </a:r>
            <a:r>
              <a:rPr lang="tr-TR" dirty="0" smtClean="0"/>
              <a:t>önemlidir</a:t>
            </a:r>
            <a:endParaRPr lang="tr-TR" dirty="0"/>
          </a:p>
        </p:txBody>
      </p:sp>
      <p:pic>
        <p:nvPicPr>
          <p:cNvPr id="7" name="Resim 6"/>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1158731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Calibri" panose="020F0502020204030204" pitchFamily="34" charset="0"/>
                <a:cs typeface="Calibri" panose="020F0502020204030204" pitchFamily="34" charset="0"/>
              </a:rPr>
              <a:t>Minerallerin kaynakları nelerdir?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chemeClr val="accent6"/>
                </a:solidFill>
              </a:rPr>
              <a:t>Kalsiyum </a:t>
            </a:r>
            <a:r>
              <a:rPr lang="tr-TR" b="1" dirty="0" smtClean="0">
                <a:solidFill>
                  <a:schemeClr val="accent6"/>
                </a:solidFill>
                <a:sym typeface="Wingdings" panose="05000000000000000000" pitchFamily="2" charset="2"/>
              </a:rPr>
              <a:t> </a:t>
            </a:r>
            <a:r>
              <a:rPr lang="tr-TR" dirty="0" smtClean="0"/>
              <a:t>süt ve süt ürünleri yeşil yapraklı sebzeler</a:t>
            </a:r>
          </a:p>
          <a:p>
            <a:endParaRPr lang="tr-TR" dirty="0"/>
          </a:p>
          <a:p>
            <a:endParaRPr lang="tr-TR" dirty="0" smtClean="0"/>
          </a:p>
          <a:p>
            <a:endParaRPr lang="tr-TR" dirty="0" smtClean="0">
              <a:solidFill>
                <a:srgbClr val="00B050"/>
              </a:solidFill>
            </a:endParaRPr>
          </a:p>
          <a:p>
            <a:r>
              <a:rPr lang="tr-TR" b="1" dirty="0" smtClean="0">
                <a:solidFill>
                  <a:srgbClr val="00B0F0"/>
                </a:solidFill>
              </a:rPr>
              <a:t>Fosfor </a:t>
            </a:r>
            <a:r>
              <a:rPr lang="tr-TR" b="1" dirty="0" smtClean="0">
                <a:solidFill>
                  <a:srgbClr val="00B0F0"/>
                </a:solidFill>
                <a:sym typeface="Wingdings" panose="05000000000000000000" pitchFamily="2" charset="2"/>
              </a:rPr>
              <a:t> </a:t>
            </a:r>
            <a:r>
              <a:rPr lang="tr-TR" dirty="0" smtClean="0"/>
              <a:t>Hayvansal besinler (süt, yumurta, et), tahıllar</a:t>
            </a: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l="3682" t="12377" r="3059" b="16141"/>
          <a:stretch/>
        </p:blipFill>
        <p:spPr>
          <a:xfrm>
            <a:off x="935834" y="4656103"/>
            <a:ext cx="5353463" cy="2183649"/>
          </a:xfrm>
          <a:prstGeom prst="rect">
            <a:avLst/>
          </a:prstGeom>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6625824" y="5033926"/>
            <a:ext cx="1653791" cy="1871408"/>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732" y="1407082"/>
            <a:ext cx="2358535" cy="2156886"/>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2160" y="2415165"/>
            <a:ext cx="1723205" cy="1148803"/>
          </a:xfrm>
          <a:prstGeom prst="rect">
            <a:avLst/>
          </a:prstGeom>
        </p:spPr>
      </p:pic>
    </p:spTree>
    <p:extLst>
      <p:ext uri="{BB962C8B-B14F-4D97-AF65-F5344CB8AC3E}">
        <p14:creationId xmlns:p14="http://schemas.microsoft.com/office/powerpoint/2010/main" val="4004208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Calibri" panose="020F0502020204030204" pitchFamily="34" charset="0"/>
                <a:cs typeface="Calibri" panose="020F0502020204030204" pitchFamily="34" charset="0"/>
              </a:rPr>
              <a:t>Minerallerin kaynakları nelerdir?</a:t>
            </a:r>
            <a:endParaRPr lang="tr-TR" sz="4000" b="1" dirty="0">
              <a:solidFill>
                <a:srgbClr val="7030A0"/>
              </a:solidFill>
              <a:latin typeface="Calibri" panose="020F0502020204030204" pitchFamily="34" charset="0"/>
              <a:cs typeface="Calibri" panose="020F05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rgbClr val="00B050"/>
                </a:solidFill>
              </a:rPr>
              <a:t>Magnezyum </a:t>
            </a:r>
            <a:r>
              <a:rPr lang="tr-TR" b="1" dirty="0" smtClean="0">
                <a:solidFill>
                  <a:srgbClr val="00B050"/>
                </a:solidFill>
                <a:sym typeface="Wingdings" panose="05000000000000000000" pitchFamily="2" charset="2"/>
              </a:rPr>
              <a:t> </a:t>
            </a:r>
            <a:r>
              <a:rPr lang="tr-TR" dirty="0" smtClean="0"/>
              <a:t>Tahıllar, kurubaklagiller, sert kabuklu yemişler, yeşil sebzeler, süt</a:t>
            </a:r>
          </a:p>
          <a:p>
            <a:endParaRPr lang="tr-TR" dirty="0"/>
          </a:p>
          <a:p>
            <a:endParaRPr lang="tr-TR" dirty="0" smtClean="0"/>
          </a:p>
          <a:p>
            <a:endParaRPr lang="tr-TR" dirty="0" smtClean="0">
              <a:solidFill>
                <a:srgbClr val="00B050"/>
              </a:solidFill>
            </a:endParaRPr>
          </a:p>
          <a:p>
            <a:r>
              <a:rPr lang="tr-TR" b="1" dirty="0" smtClean="0">
                <a:solidFill>
                  <a:srgbClr val="FF0000"/>
                </a:solidFill>
              </a:rPr>
              <a:t>Demir </a:t>
            </a:r>
            <a:r>
              <a:rPr lang="tr-TR" b="1" dirty="0" smtClean="0">
                <a:solidFill>
                  <a:srgbClr val="FF0000"/>
                </a:solidFill>
                <a:sym typeface="Wingdings" panose="05000000000000000000" pitchFamily="2" charset="2"/>
              </a:rPr>
              <a:t> </a:t>
            </a:r>
            <a:r>
              <a:rPr lang="tr-TR" dirty="0" smtClean="0"/>
              <a:t>Kırmızı et ve ürünleri, yumurta, tavuk, zenginleştirilmiş tahıl ürünleri, koyu yeşil yapraklı sebzeler, kuru meyveler</a:t>
            </a: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501547"/>
            <a:ext cx="2232248" cy="1629542"/>
          </a:xfrm>
          <a:prstGeom prst="rect">
            <a:avLst/>
          </a:prstGeom>
        </p:spPr>
      </p:pic>
      <p:pic>
        <p:nvPicPr>
          <p:cNvPr id="10" name="Resim 9"/>
          <p:cNvPicPr>
            <a:picLocks noChangeAspect="1"/>
          </p:cNvPicPr>
          <p:nvPr/>
        </p:nvPicPr>
        <p:blipFill rotWithShape="1">
          <a:blip r:embed="rId3" cstate="print">
            <a:extLst>
              <a:ext uri="{28A0092B-C50C-407E-A947-70E740481C1C}">
                <a14:useLocalDpi xmlns:a14="http://schemas.microsoft.com/office/drawing/2010/main" val="0"/>
              </a:ext>
            </a:extLst>
          </a:blip>
          <a:srcRect l="37168"/>
          <a:stretch/>
        </p:blipFill>
        <p:spPr>
          <a:xfrm rot="5400000">
            <a:off x="1008400" y="1801551"/>
            <a:ext cx="1653791" cy="1871408"/>
          </a:xfrm>
          <a:prstGeom prst="rect">
            <a:avLst/>
          </a:prstGeom>
        </p:spPr>
      </p:pic>
      <p:pic>
        <p:nvPicPr>
          <p:cNvPr id="11" name="Picture 2" descr="sÃ¼t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1968" y="1845353"/>
            <a:ext cx="1783804" cy="1783804"/>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401" y="5161250"/>
            <a:ext cx="2232248" cy="1629542"/>
          </a:xfrm>
          <a:prstGeom prst="rect">
            <a:avLst/>
          </a:prstGeom>
        </p:spPr>
      </p:pic>
      <p:pic>
        <p:nvPicPr>
          <p:cNvPr id="13" name="Resim 12"/>
          <p:cNvPicPr>
            <a:picLocks noChangeAspect="1"/>
          </p:cNvPicPr>
          <p:nvPr/>
        </p:nvPicPr>
        <p:blipFill rotWithShape="1">
          <a:blip r:embed="rId5" cstate="print">
            <a:extLst>
              <a:ext uri="{28A0092B-C50C-407E-A947-70E740481C1C}">
                <a14:useLocalDpi xmlns:a14="http://schemas.microsoft.com/office/drawing/2010/main" val="0"/>
              </a:ext>
            </a:extLst>
          </a:blip>
          <a:srcRect l="5461" t="6951" r="5461" b="13250"/>
          <a:stretch/>
        </p:blipFill>
        <p:spPr>
          <a:xfrm>
            <a:off x="4932040" y="2177983"/>
            <a:ext cx="1495604" cy="1386168"/>
          </a:xfrm>
          <a:prstGeom prst="rect">
            <a:avLst/>
          </a:prstGeom>
        </p:spPr>
      </p:pic>
      <p:pic>
        <p:nvPicPr>
          <p:cNvPr id="14" name="Resim 13"/>
          <p:cNvPicPr>
            <a:picLocks noChangeAspect="1"/>
          </p:cNvPicPr>
          <p:nvPr/>
        </p:nvPicPr>
        <p:blipFill rotWithShape="1">
          <a:blip r:embed="rId6" cstate="print">
            <a:extLst>
              <a:ext uri="{28A0092B-C50C-407E-A947-70E740481C1C}">
                <a14:useLocalDpi xmlns:a14="http://schemas.microsoft.com/office/drawing/2010/main" val="0"/>
              </a:ext>
            </a:extLst>
          </a:blip>
          <a:srcRect l="17894" t="29254" r="43109" b="9348"/>
          <a:stretch/>
        </p:blipFill>
        <p:spPr>
          <a:xfrm>
            <a:off x="6489031" y="4665329"/>
            <a:ext cx="2536844" cy="2125463"/>
          </a:xfrm>
          <a:prstGeom prst="ellipse">
            <a:avLst/>
          </a:prstGeom>
        </p:spPr>
      </p:pic>
      <p:pic>
        <p:nvPicPr>
          <p:cNvPr id="15" name="Resim 14" descr="E:\OKUL ÖNCESİ ÖĞRETMENLERİ İÇİN EĞİTİMCİ REHBERİ\04_Semra Hoca İle Çalışma_29 Haziran 2018\4_Meyveler Grubu\kuru meyveler\üzüm-siyah kuru1.jpg"/>
          <p:cNvPicPr/>
          <p:nvPr/>
        </p:nvPicPr>
        <p:blipFill rotWithShape="1">
          <a:blip r:embed="rId7" cstate="print">
            <a:extLst>
              <a:ext uri="{28A0092B-C50C-407E-A947-70E740481C1C}">
                <a14:useLocalDpi xmlns:a14="http://schemas.microsoft.com/office/drawing/2010/main" val="0"/>
              </a:ext>
            </a:extLst>
          </a:blip>
          <a:srcRect l="14555" t="23047" r="14966" b="15234"/>
          <a:stretch/>
        </p:blipFill>
        <p:spPr bwMode="auto">
          <a:xfrm>
            <a:off x="3815916" y="5095740"/>
            <a:ext cx="1512168" cy="1141628"/>
          </a:xfrm>
          <a:prstGeom prst="rect">
            <a:avLst/>
          </a:prstGeom>
          <a:noFill/>
          <a:ln>
            <a:noFill/>
          </a:ln>
          <a:extLst>
            <a:ext uri="{53640926-AAD7-44D8-BBD7-CCE9431645EC}">
              <a14:shadowObscured xmlns:a14="http://schemas.microsoft.com/office/drawing/2010/main"/>
            </a:ext>
          </a:extLst>
        </p:spPr>
      </p:pic>
      <p:pic>
        <p:nvPicPr>
          <p:cNvPr id="16" name="Resim 15"/>
          <p:cNvPicPr>
            <a:picLocks noChangeAspect="1"/>
          </p:cNvPicPr>
          <p:nvPr/>
        </p:nvPicPr>
        <p:blipFill>
          <a:blip r:embed="rId8"/>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3007699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descr="E:\OKUL ÖNCESİ ÖĞRETMENLERİ İÇİN EĞİTİMCİ REHBERİ\04_Semra Hoca İle Çalışma_29 Haziran 2018\2_Et ve Ürünleri Tavuk Balık Yumurta Kurubaklagiller İle Yağlı Tohumlar Grubu\balık-çiğ.jpg"/>
          <p:cNvPicPr/>
          <p:nvPr/>
        </p:nvPicPr>
        <p:blipFill rotWithShape="1">
          <a:blip r:embed="rId2" cstate="print">
            <a:extLst>
              <a:ext uri="{28A0092B-C50C-407E-A947-70E740481C1C}">
                <a14:useLocalDpi xmlns:a14="http://schemas.microsoft.com/office/drawing/2010/main" val="0"/>
              </a:ext>
            </a:extLst>
          </a:blip>
          <a:srcRect l="8559" t="34231" r="5828" b="27893"/>
          <a:stretch/>
        </p:blipFill>
        <p:spPr bwMode="auto">
          <a:xfrm>
            <a:off x="5652120" y="3920192"/>
            <a:ext cx="3312368" cy="1168837"/>
          </a:xfrm>
          <a:prstGeom prst="rect">
            <a:avLst/>
          </a:prstGeom>
          <a:noFill/>
          <a:ln>
            <a:noFill/>
          </a:ln>
          <a:extLst>
            <a:ext uri="{53640926-AAD7-44D8-BBD7-CCE9431645EC}">
              <a14:shadowObscured xmlns:a14="http://schemas.microsoft.com/office/drawing/2010/main"/>
            </a:ext>
          </a:extLst>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7030A0"/>
                </a:solidFill>
                <a:latin typeface="+mn-lt"/>
                <a:cs typeface="Calibri Light" panose="020F0302020204030204" pitchFamily="34" charset="0"/>
              </a:rPr>
              <a:t>Minerallerin kaynakları nelerdir?</a:t>
            </a:r>
            <a:endParaRPr lang="tr-TR" sz="4000" b="1" dirty="0">
              <a:solidFill>
                <a:srgbClr val="7030A0"/>
              </a:solidFill>
              <a:latin typeface="+mn-lt"/>
              <a:cs typeface="Calibri Light" panose="020F0302020204030204" pitchFamily="34" charset="0"/>
            </a:endParaRPr>
          </a:p>
        </p:txBody>
      </p:sp>
      <p:sp>
        <p:nvSpPr>
          <p:cNvPr id="5" name="İçerik Yer Tutucusu 2"/>
          <p:cNvSpPr>
            <a:spLocks noGrp="1"/>
          </p:cNvSpPr>
          <p:nvPr>
            <p:ph idx="1"/>
          </p:nvPr>
        </p:nvSpPr>
        <p:spPr>
          <a:xfrm>
            <a:off x="467544" y="792088"/>
            <a:ext cx="8676456" cy="5949280"/>
          </a:xfrm>
        </p:spPr>
        <p:txBody>
          <a:bodyPr>
            <a:normAutofit/>
          </a:bodyPr>
          <a:lstStyle/>
          <a:p>
            <a:r>
              <a:rPr lang="tr-TR" b="1" dirty="0" smtClean="0">
                <a:solidFill>
                  <a:srgbClr val="C00000"/>
                </a:solidFill>
              </a:rPr>
              <a:t>Çinko </a:t>
            </a:r>
            <a:r>
              <a:rPr lang="tr-TR" b="1" dirty="0" smtClean="0">
                <a:solidFill>
                  <a:srgbClr val="C00000"/>
                </a:solidFill>
                <a:sym typeface="Wingdings" panose="05000000000000000000" pitchFamily="2" charset="2"/>
              </a:rPr>
              <a:t> </a:t>
            </a:r>
            <a:r>
              <a:rPr lang="tr-TR" dirty="0" smtClean="0"/>
              <a:t>Tam tahıllar, et, yumurta, deniz ürünleri</a:t>
            </a:r>
          </a:p>
          <a:p>
            <a:endParaRPr lang="tr-TR" dirty="0"/>
          </a:p>
          <a:p>
            <a:endParaRPr lang="tr-TR" dirty="0" smtClean="0"/>
          </a:p>
          <a:p>
            <a:endParaRPr lang="tr-TR" dirty="0" smtClean="0"/>
          </a:p>
          <a:p>
            <a:endParaRPr lang="tr-TR" dirty="0" smtClean="0">
              <a:solidFill>
                <a:srgbClr val="00B050"/>
              </a:solidFill>
            </a:endParaRPr>
          </a:p>
          <a:p>
            <a:r>
              <a:rPr lang="tr-TR" b="1" dirty="0" smtClean="0">
                <a:solidFill>
                  <a:srgbClr val="7030A0"/>
                </a:solidFill>
              </a:rPr>
              <a:t>İyot </a:t>
            </a:r>
            <a:r>
              <a:rPr lang="tr-TR" b="1" dirty="0" smtClean="0">
                <a:solidFill>
                  <a:srgbClr val="7030A0"/>
                </a:solidFill>
                <a:sym typeface="Wingdings" panose="05000000000000000000" pitchFamily="2" charset="2"/>
              </a:rPr>
              <a:t> </a:t>
            </a:r>
            <a:r>
              <a:rPr lang="tr-TR" dirty="0" smtClean="0"/>
              <a:t>İyotlu tuz, deniz ürünleri</a:t>
            </a: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3682" t="12377" r="3059" b="16141"/>
          <a:stretch/>
        </p:blipFill>
        <p:spPr>
          <a:xfrm>
            <a:off x="2129040" y="1340768"/>
            <a:ext cx="5353463" cy="2183649"/>
          </a:xfrm>
          <a:prstGeom prst="rect">
            <a:avLst/>
          </a:prstGeom>
        </p:spPr>
      </p:pic>
      <p:pic>
        <p:nvPicPr>
          <p:cNvPr id="1026" name="Picture 2" descr="iyotlu tuz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062" y="4361915"/>
            <a:ext cx="16192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7" descr="E:\OKUL ÖNCESİ ÖĞRETMENLERİ İÇİN EĞİTİMCİ REHBERİ\04_Semra Hoca İle Çalışma_29 Haziran 2018\2_Et ve Ürünleri Tavuk Balık Yumurta Kurubaklagiller İle Yağlı Tohumlar Grubu\karides.jpg"/>
          <p:cNvPicPr/>
          <p:nvPr/>
        </p:nvPicPr>
        <p:blipFill rotWithShape="1">
          <a:blip r:embed="rId5" cstate="print">
            <a:extLst>
              <a:ext uri="{28A0092B-C50C-407E-A947-70E740481C1C}">
                <a14:useLocalDpi xmlns:a14="http://schemas.microsoft.com/office/drawing/2010/main" val="0"/>
              </a:ext>
            </a:extLst>
          </a:blip>
          <a:srcRect l="12784" t="21659" r="13381" b="14442"/>
          <a:stretch/>
        </p:blipFill>
        <p:spPr bwMode="auto">
          <a:xfrm>
            <a:off x="3059832" y="4725560"/>
            <a:ext cx="1872208" cy="1186787"/>
          </a:xfrm>
          <a:prstGeom prst="rect">
            <a:avLst/>
          </a:prstGeom>
          <a:noFill/>
          <a:ln>
            <a:noFill/>
          </a:ln>
          <a:extLst>
            <a:ext uri="{53640926-AAD7-44D8-BBD7-CCE9431645EC}">
              <a14:shadowObscured xmlns:a14="http://schemas.microsoft.com/office/drawing/2010/main"/>
            </a:ext>
          </a:extLst>
        </p:spPr>
      </p:pic>
      <p:pic>
        <p:nvPicPr>
          <p:cNvPr id="12" name="Resim 11" descr="E:\OKUL ÖNCESİ ÖĞRETMENLERİ İÇİN EĞİTİMCİ REHBERİ\04_Semra Hoca İle Çalışma_29 Haziran 2018\2_Et ve Ürünleri Tavuk Balık Yumurta Kurubaklagiller İle Yağlı Tohumlar Grubu\midye.jpg"/>
          <p:cNvPicPr/>
          <p:nvPr/>
        </p:nvPicPr>
        <p:blipFill rotWithShape="1">
          <a:blip r:embed="rId6" cstate="print">
            <a:extLst>
              <a:ext uri="{28A0092B-C50C-407E-A947-70E740481C1C}">
                <a14:useLocalDpi xmlns:a14="http://schemas.microsoft.com/office/drawing/2010/main" val="0"/>
              </a:ext>
            </a:extLst>
          </a:blip>
          <a:srcRect l="10240" t="20178" r="6916" b="22219"/>
          <a:stretch/>
        </p:blipFill>
        <p:spPr bwMode="auto">
          <a:xfrm>
            <a:off x="5071901" y="5102721"/>
            <a:ext cx="2410602" cy="1080176"/>
          </a:xfrm>
          <a:prstGeom prst="rect">
            <a:avLst/>
          </a:prstGeom>
          <a:noFill/>
          <a:ln>
            <a:noFill/>
          </a:ln>
          <a:extLst>
            <a:ext uri="{53640926-AAD7-44D8-BBD7-CCE9431645EC}">
              <a14:shadowObscured xmlns:a14="http://schemas.microsoft.com/office/drawing/2010/main"/>
            </a:ext>
          </a:extLst>
        </p:spPr>
      </p:pic>
      <p:pic>
        <p:nvPicPr>
          <p:cNvPr id="10" name="Resim 9"/>
          <p:cNvPicPr>
            <a:picLocks noChangeAspect="1"/>
          </p:cNvPicPr>
          <p:nvPr/>
        </p:nvPicPr>
        <p:blipFill>
          <a:blip r:embed="rId7"/>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4160720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20369"/>
            <a:ext cx="4087917" cy="3237631"/>
          </a:xfrm>
          <a:prstGeom prst="rect">
            <a:avLst/>
          </a:prstGeom>
        </p:spPr>
      </p:pic>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00B0F0"/>
                </a:solidFill>
                <a:latin typeface="Calibri" panose="020F0502020204030204" pitchFamily="34" charset="0"/>
                <a:cs typeface="Calibri" panose="020F0502020204030204" pitchFamily="34" charset="0"/>
              </a:rPr>
              <a:t>Su</a:t>
            </a:r>
            <a:endParaRPr lang="tr-TR" sz="4000" b="1"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107504" y="1100090"/>
            <a:ext cx="4104456" cy="2184893"/>
          </a:xfrm>
          <a:ln>
            <a:solidFill>
              <a:srgbClr val="92D050"/>
            </a:solidFill>
          </a:ln>
        </p:spPr>
        <p:txBody>
          <a:bodyPr>
            <a:noAutofit/>
          </a:bodyPr>
          <a:lstStyle/>
          <a:p>
            <a:pPr marL="0" indent="0">
              <a:buNone/>
            </a:pPr>
            <a:r>
              <a:rPr lang="tr-TR" sz="2000" dirty="0"/>
              <a:t>Sıvı </a:t>
            </a:r>
            <a:r>
              <a:rPr lang="tr-TR" sz="2000" dirty="0" smtClean="0"/>
              <a:t>gereksinimimizi;</a:t>
            </a:r>
          </a:p>
          <a:p>
            <a:pPr>
              <a:buClr>
                <a:srgbClr val="92D050"/>
              </a:buClr>
              <a:buFont typeface="Wingdings" panose="05000000000000000000" pitchFamily="2" charset="2"/>
              <a:buChar char="ü"/>
            </a:pPr>
            <a:r>
              <a:rPr lang="tr-TR" sz="2000" dirty="0"/>
              <a:t>İ</a:t>
            </a:r>
            <a:r>
              <a:rPr lang="tr-TR" sz="2000" dirty="0" smtClean="0"/>
              <a:t>çtiğimiz su</a:t>
            </a:r>
          </a:p>
          <a:p>
            <a:pPr>
              <a:buClr>
                <a:srgbClr val="92D050"/>
              </a:buClr>
              <a:buFont typeface="Wingdings" panose="05000000000000000000" pitchFamily="2" charset="2"/>
              <a:buChar char="ü"/>
            </a:pPr>
            <a:r>
              <a:rPr lang="tr-TR" sz="2000" dirty="0"/>
              <a:t>Yiyecek ve içeceklerdeki su </a:t>
            </a:r>
          </a:p>
          <a:p>
            <a:pPr>
              <a:buClr>
                <a:srgbClr val="92D050"/>
              </a:buClr>
              <a:buFont typeface="Wingdings" panose="05000000000000000000" pitchFamily="2" charset="2"/>
              <a:buChar char="ü"/>
            </a:pPr>
            <a:r>
              <a:rPr lang="tr-TR" sz="2000" dirty="0"/>
              <a:t>Yiyeceklerden enerji elde edilirken açığa çıkan metabolik </a:t>
            </a:r>
            <a:r>
              <a:rPr lang="tr-TR" sz="2000" dirty="0" smtClean="0"/>
              <a:t>sudan karşılarız</a:t>
            </a:r>
            <a:endParaRPr lang="tr-TR" sz="2000" dirty="0"/>
          </a:p>
        </p:txBody>
      </p:sp>
      <p:sp>
        <p:nvSpPr>
          <p:cNvPr id="7" name="İçerik Yer Tutucusu 2"/>
          <p:cNvSpPr txBox="1">
            <a:spLocks/>
          </p:cNvSpPr>
          <p:nvPr/>
        </p:nvSpPr>
        <p:spPr>
          <a:xfrm>
            <a:off x="2874512" y="3562836"/>
            <a:ext cx="5904656" cy="2664296"/>
          </a:xfrm>
          <a:prstGeom prst="rect">
            <a:avLst/>
          </a:prstGeom>
          <a:ln w="19050">
            <a:solidFill>
              <a:srgbClr val="00B0F0"/>
            </a:solidFill>
            <a:prstDash val="dash"/>
          </a:ln>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lgn="ctr">
              <a:buFont typeface="Arial" pitchFamily="34" charset="0"/>
              <a:buNone/>
            </a:pPr>
            <a:r>
              <a:rPr lang="tr-TR" b="1" dirty="0" smtClean="0">
                <a:solidFill>
                  <a:srgbClr val="00B0F0"/>
                </a:solidFill>
              </a:rPr>
              <a:t>Günlük olarak kaybettiğimiz miktarı karşılayacak kadar sıvı almadığımızda vücut hücrelerimizin çalışması aksar!</a:t>
            </a:r>
            <a:endParaRPr lang="tr-TR" sz="3600" b="1" dirty="0">
              <a:solidFill>
                <a:srgbClr val="00B0F0"/>
              </a:solidFill>
            </a:endParaRPr>
          </a:p>
        </p:txBody>
      </p:sp>
      <p:sp>
        <p:nvSpPr>
          <p:cNvPr id="6" name="İçerik Yer Tutucusu 2"/>
          <p:cNvSpPr txBox="1">
            <a:spLocks/>
          </p:cNvSpPr>
          <p:nvPr/>
        </p:nvSpPr>
        <p:spPr>
          <a:xfrm>
            <a:off x="4572000" y="1028032"/>
            <a:ext cx="4269160" cy="2353117"/>
          </a:xfrm>
          <a:prstGeom prst="rect">
            <a:avLst/>
          </a:prstGeom>
          <a:ln>
            <a:solidFill>
              <a:srgbClr val="FF000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sz="2000" dirty="0" smtClean="0"/>
              <a:t>Vücudumuza aldığımız su;</a:t>
            </a:r>
          </a:p>
          <a:p>
            <a:pPr>
              <a:buClr>
                <a:srgbClr val="FF0000"/>
              </a:buClr>
              <a:buFont typeface="Calibri" panose="020F0502020204030204" pitchFamily="34" charset="0"/>
              <a:buChar char="×"/>
            </a:pPr>
            <a:r>
              <a:rPr lang="tr-TR" sz="2000" dirty="0" smtClean="0"/>
              <a:t>İdrar, ter, dışkıyla atılır</a:t>
            </a:r>
          </a:p>
          <a:p>
            <a:pPr>
              <a:buClr>
                <a:srgbClr val="FF0000"/>
              </a:buClr>
              <a:buFont typeface="Calibri" panose="020F0502020204030204" pitchFamily="34" charset="0"/>
              <a:buChar char="×"/>
            </a:pPr>
            <a:r>
              <a:rPr lang="tr-TR" sz="2000" dirty="0" smtClean="0"/>
              <a:t>Bir miktarını da solunum yoluyla kaybederiz. </a:t>
            </a:r>
          </a:p>
          <a:p>
            <a:pPr>
              <a:buClr>
                <a:srgbClr val="FF0000"/>
              </a:buClr>
              <a:buFont typeface="Calibri" panose="020F0502020204030204" pitchFamily="34" charset="0"/>
              <a:buChar char="×"/>
            </a:pPr>
            <a:r>
              <a:rPr lang="tr-TR" sz="2000" dirty="0" smtClean="0"/>
              <a:t>Sıcak havalarda ve fazla fiziksel aktivite sırasında terleme nedeniyle su kaybımız artar</a:t>
            </a:r>
          </a:p>
        </p:txBody>
      </p:sp>
      <p:pic>
        <p:nvPicPr>
          <p:cNvPr id="9" name="Resim 8"/>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818222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18262"/>
            <a:ext cx="7571184" cy="4392488"/>
          </a:xfrm>
        </p:spPr>
        <p:txBody>
          <a:bodyPr>
            <a:normAutofit fontScale="85000" lnSpcReduction="10000"/>
          </a:bodyPr>
          <a:lstStyle/>
          <a:p>
            <a:pPr marL="0" indent="0">
              <a:buNone/>
            </a:pPr>
            <a:r>
              <a:rPr lang="tr-TR" sz="3900" dirty="0"/>
              <a:t>İçerdikleri besin öğeleri yönünden birbirine benzeyen besinler </a:t>
            </a:r>
            <a:r>
              <a:rPr lang="tr-TR" sz="3900" dirty="0" smtClean="0"/>
              <a:t>5 grupta toplanır</a:t>
            </a:r>
          </a:p>
          <a:p>
            <a:pPr marL="0" indent="0">
              <a:buNone/>
            </a:pPr>
            <a:r>
              <a:rPr lang="tr-TR" altLang="tr-TR" sz="4000" dirty="0" smtClean="0">
                <a:solidFill>
                  <a:srgbClr val="00B0F0"/>
                </a:solidFill>
              </a:rPr>
              <a:t>1</a:t>
            </a:r>
            <a:r>
              <a:rPr lang="tr-TR" altLang="tr-TR" sz="4000" dirty="0">
                <a:solidFill>
                  <a:srgbClr val="00B0F0"/>
                </a:solidFill>
              </a:rPr>
              <a:t>. Süt ve ürünleri grubu</a:t>
            </a:r>
          </a:p>
          <a:p>
            <a:pPr>
              <a:spcBef>
                <a:spcPts val="375"/>
              </a:spcBef>
              <a:buSzPct val="85000"/>
              <a:buNone/>
            </a:pPr>
            <a:r>
              <a:rPr lang="tr-TR" altLang="tr-TR" sz="4000" dirty="0">
                <a:solidFill>
                  <a:srgbClr val="7030A0"/>
                </a:solidFill>
              </a:rPr>
              <a:t>2. Et ve ürünleri, tavuk, balık, yumurta,   kuru baklagiller ile yağlı tohumlar grubu</a:t>
            </a:r>
            <a:endParaRPr lang="tr-TR" altLang="tr-TR" sz="3600" dirty="0">
              <a:solidFill>
                <a:srgbClr val="7030A0"/>
              </a:solidFill>
            </a:endParaRPr>
          </a:p>
          <a:p>
            <a:pPr>
              <a:spcBef>
                <a:spcPts val="375"/>
              </a:spcBef>
              <a:buSzPct val="85000"/>
              <a:buNone/>
            </a:pPr>
            <a:r>
              <a:rPr lang="tr-TR" altLang="tr-TR" sz="4000" dirty="0">
                <a:solidFill>
                  <a:srgbClr val="00B050"/>
                </a:solidFill>
              </a:rPr>
              <a:t>3. S</a:t>
            </a:r>
            <a:r>
              <a:rPr lang="tr-TR" altLang="tr-TR" sz="4000" dirty="0" smtClean="0">
                <a:solidFill>
                  <a:srgbClr val="00B050"/>
                </a:solidFill>
              </a:rPr>
              <a:t>ebzeler </a:t>
            </a:r>
            <a:r>
              <a:rPr lang="tr-TR" altLang="tr-TR" sz="4000" dirty="0">
                <a:solidFill>
                  <a:srgbClr val="00B050"/>
                </a:solidFill>
              </a:rPr>
              <a:t>grubu</a:t>
            </a:r>
          </a:p>
          <a:p>
            <a:pPr>
              <a:spcBef>
                <a:spcPts val="375"/>
              </a:spcBef>
              <a:buSzPct val="85000"/>
              <a:buNone/>
            </a:pPr>
            <a:r>
              <a:rPr lang="tr-TR" altLang="tr-TR" sz="4000" dirty="0">
                <a:solidFill>
                  <a:srgbClr val="FF00FF"/>
                </a:solidFill>
              </a:rPr>
              <a:t>4. </a:t>
            </a:r>
            <a:r>
              <a:rPr lang="tr-TR" altLang="tr-TR" sz="4000" dirty="0" smtClean="0">
                <a:solidFill>
                  <a:srgbClr val="FF00FF"/>
                </a:solidFill>
              </a:rPr>
              <a:t>Meyveler </a:t>
            </a:r>
            <a:r>
              <a:rPr lang="tr-TR" altLang="tr-TR" sz="4000" dirty="0">
                <a:solidFill>
                  <a:srgbClr val="FF00FF"/>
                </a:solidFill>
              </a:rPr>
              <a:t>grubu</a:t>
            </a:r>
          </a:p>
          <a:p>
            <a:pPr>
              <a:spcBef>
                <a:spcPts val="375"/>
              </a:spcBef>
              <a:buSzPct val="85000"/>
              <a:buNone/>
            </a:pPr>
            <a:r>
              <a:rPr lang="tr-TR" altLang="tr-TR" sz="4000" dirty="0">
                <a:solidFill>
                  <a:schemeClr val="accent6"/>
                </a:solidFill>
              </a:rPr>
              <a:t>5. Ekmek ve tahıllar grubu</a:t>
            </a:r>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Besinlerimizi sınıflandıralım;</a:t>
            </a:r>
            <a:endParaRPr lang="tr-TR" sz="4000" b="1" dirty="0">
              <a:solidFill>
                <a:srgbClr val="FF0000"/>
              </a:solidFill>
              <a:latin typeface="Calibri" panose="020F0502020204030204" pitchFamily="34" charset="0"/>
              <a:cs typeface="Calibri" panose="020F0502020204030204" pitchFamily="34" charset="0"/>
            </a:endParaRPr>
          </a:p>
        </p:txBody>
      </p:sp>
      <p:pic>
        <p:nvPicPr>
          <p:cNvPr id="6" name="Resim 5"/>
          <p:cNvPicPr>
            <a:picLocks noChangeAspect="1"/>
          </p:cNvPicPr>
          <p:nvPr/>
        </p:nvPicPr>
        <p:blipFill>
          <a:blip r:embed="rId2"/>
          <a:stretch>
            <a:fillRect/>
          </a:stretch>
        </p:blipFill>
        <p:spPr>
          <a:xfrm>
            <a:off x="17930" y="6335979"/>
            <a:ext cx="2592742" cy="504000"/>
          </a:xfrm>
          <a:prstGeom prst="rect">
            <a:avLst/>
          </a:prstGeom>
        </p:spPr>
      </p:pic>
      <p:grpSp>
        <p:nvGrpSpPr>
          <p:cNvPr id="7" name="Grup 6"/>
          <p:cNvGrpSpPr/>
          <p:nvPr/>
        </p:nvGrpSpPr>
        <p:grpSpPr>
          <a:xfrm>
            <a:off x="4444754" y="3599839"/>
            <a:ext cx="4608000" cy="3168000"/>
            <a:chOff x="742114" y="567321"/>
            <a:chExt cx="7098589" cy="5220000"/>
          </a:xfrm>
        </p:grpSpPr>
        <p:pic>
          <p:nvPicPr>
            <p:cNvPr id="8" name="Resim 7"/>
            <p:cNvPicPr>
              <a:picLocks noChangeAspect="1"/>
            </p:cNvPicPr>
            <p:nvPr/>
          </p:nvPicPr>
          <p:blipFill>
            <a:blip r:embed="rId3"/>
            <a:stretch>
              <a:fillRect/>
            </a:stretch>
          </p:blipFill>
          <p:spPr>
            <a:xfrm>
              <a:off x="6684996" y="3807321"/>
              <a:ext cx="1155707" cy="1980000"/>
            </a:xfrm>
            <a:prstGeom prst="rect">
              <a:avLst/>
            </a:prstGeom>
          </p:spPr>
        </p:pic>
        <p:pic>
          <p:nvPicPr>
            <p:cNvPr id="9" name="Resim 8"/>
            <p:cNvPicPr>
              <a:picLocks noChangeAspect="1"/>
            </p:cNvPicPr>
            <p:nvPr/>
          </p:nvPicPr>
          <p:blipFill>
            <a:blip r:embed="rId4"/>
            <a:stretch>
              <a:fillRect/>
            </a:stretch>
          </p:blipFill>
          <p:spPr>
            <a:xfrm>
              <a:off x="742114" y="3951321"/>
              <a:ext cx="1638917" cy="1836000"/>
            </a:xfrm>
            <a:prstGeom prst="rect">
              <a:avLst/>
            </a:prstGeom>
          </p:spPr>
        </p:pic>
        <p:pic>
          <p:nvPicPr>
            <p:cNvPr id="10" name="Resim 9"/>
            <p:cNvPicPr>
              <a:picLocks noChangeAspect="1"/>
            </p:cNvPicPr>
            <p:nvPr/>
          </p:nvPicPr>
          <p:blipFill>
            <a:blip r:embed="rId5"/>
            <a:stretch>
              <a:fillRect/>
            </a:stretch>
          </p:blipFill>
          <p:spPr>
            <a:xfrm>
              <a:off x="1847293" y="567321"/>
              <a:ext cx="5243124" cy="5220000"/>
            </a:xfrm>
            <a:prstGeom prst="ellipse">
              <a:avLst/>
            </a:prstGeom>
          </p:spPr>
        </p:pic>
      </p:grpSp>
    </p:spTree>
    <p:extLst>
      <p:ext uri="{BB962C8B-B14F-4D97-AF65-F5344CB8AC3E}">
        <p14:creationId xmlns:p14="http://schemas.microsoft.com/office/powerpoint/2010/main" val="37096119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226598"/>
            <a:ext cx="9143999" cy="931435"/>
          </a:xfrm>
          <a:noFill/>
        </p:spPr>
        <p:txBody>
          <a:bodyPr>
            <a:normAutofit/>
          </a:bodyPr>
          <a:lstStyle/>
          <a:p>
            <a:pPr marL="57150">
              <a:spcBef>
                <a:spcPts val="375"/>
              </a:spcBef>
              <a:buSzPct val="85000"/>
            </a:pPr>
            <a:r>
              <a:rPr lang="tr-TR" altLang="tr-TR" sz="4800" dirty="0">
                <a:solidFill>
                  <a:srgbClr val="00B0F0"/>
                </a:solidFill>
                <a:latin typeface="Calibri" panose="020F0502020204030204" pitchFamily="34" charset="0"/>
                <a:cs typeface="Calibri" panose="020F0502020204030204" pitchFamily="34" charset="0"/>
              </a:rPr>
              <a:t>1. Süt ve </a:t>
            </a:r>
            <a:r>
              <a:rPr lang="tr-TR" altLang="tr-TR" sz="4800" dirty="0" smtClean="0">
                <a:solidFill>
                  <a:srgbClr val="00B0F0"/>
                </a:solidFill>
                <a:latin typeface="Calibri" panose="020F0502020204030204" pitchFamily="34" charset="0"/>
                <a:cs typeface="Calibri" panose="020F0502020204030204" pitchFamily="34" charset="0"/>
              </a:rPr>
              <a:t>ürünleri grubu</a:t>
            </a:r>
            <a:endParaRPr lang="tr-TR" altLang="tr-TR" sz="4800"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95536" y="1241833"/>
            <a:ext cx="5798237" cy="5040560"/>
          </a:xfrm>
        </p:spPr>
        <p:txBody>
          <a:bodyPr>
            <a:normAutofit/>
          </a:bodyPr>
          <a:lstStyle/>
          <a:p>
            <a:r>
              <a:rPr lang="tr-TR" sz="2800" dirty="0" smtClean="0">
                <a:solidFill>
                  <a:schemeClr val="tx2"/>
                </a:solidFill>
                <a:latin typeface="Calibri" panose="020F0502020204030204" pitchFamily="34" charset="0"/>
                <a:cs typeface="Calibri" panose="020F0502020204030204" pitchFamily="34" charset="0"/>
              </a:rPr>
              <a:t>Süt</a:t>
            </a:r>
          </a:p>
          <a:p>
            <a:r>
              <a:rPr lang="tr-TR" sz="2800" dirty="0" smtClean="0">
                <a:solidFill>
                  <a:schemeClr val="tx2"/>
                </a:solidFill>
                <a:latin typeface="Calibri" panose="020F0502020204030204" pitchFamily="34" charset="0"/>
                <a:cs typeface="Calibri" panose="020F0502020204030204" pitchFamily="34" charset="0"/>
              </a:rPr>
              <a:t>Yoğurt</a:t>
            </a:r>
          </a:p>
          <a:p>
            <a:r>
              <a:rPr lang="tr-TR" sz="2800" dirty="0" smtClean="0">
                <a:solidFill>
                  <a:schemeClr val="tx2"/>
                </a:solidFill>
                <a:latin typeface="Calibri" panose="020F0502020204030204" pitchFamily="34" charset="0"/>
                <a:cs typeface="Calibri" panose="020F0502020204030204" pitchFamily="34" charset="0"/>
              </a:rPr>
              <a:t>Peynirler </a:t>
            </a:r>
          </a:p>
          <a:p>
            <a:pPr lvl="1"/>
            <a:r>
              <a:rPr lang="tr-TR" sz="2400" dirty="0" smtClean="0">
                <a:solidFill>
                  <a:schemeClr val="tx2"/>
                </a:solidFill>
                <a:latin typeface="Calibri" panose="020F0502020204030204" pitchFamily="34" charset="0"/>
                <a:cs typeface="Calibri" panose="020F0502020204030204" pitchFamily="34" charset="0"/>
              </a:rPr>
              <a:t>beyaz peynir, kaşar peynir gibi</a:t>
            </a:r>
          </a:p>
          <a:p>
            <a:r>
              <a:rPr lang="tr-TR" sz="2800" dirty="0" smtClean="0">
                <a:solidFill>
                  <a:schemeClr val="tx2"/>
                </a:solidFill>
                <a:latin typeface="Calibri" panose="020F0502020204030204" pitchFamily="34" charset="0"/>
                <a:cs typeface="Calibri" panose="020F0502020204030204" pitchFamily="34" charset="0"/>
              </a:rPr>
              <a:t>Ayran</a:t>
            </a:r>
          </a:p>
          <a:p>
            <a:r>
              <a:rPr lang="tr-TR" sz="2800" dirty="0" smtClean="0">
                <a:solidFill>
                  <a:schemeClr val="tx2"/>
                </a:solidFill>
                <a:latin typeface="Calibri" panose="020F0502020204030204" pitchFamily="34" charset="0"/>
                <a:cs typeface="Calibri" panose="020F0502020204030204" pitchFamily="34" charset="0"/>
              </a:rPr>
              <a:t>Kefir</a:t>
            </a:r>
          </a:p>
          <a:p>
            <a:r>
              <a:rPr lang="tr-TR" sz="2800" dirty="0" smtClean="0">
                <a:solidFill>
                  <a:schemeClr val="tx2"/>
                </a:solidFill>
                <a:latin typeface="Calibri" panose="020F0502020204030204" pitchFamily="34" charset="0"/>
                <a:cs typeface="Calibri" panose="020F0502020204030204" pitchFamily="34" charset="0"/>
              </a:rPr>
              <a:t>Sütlü tatlılar </a:t>
            </a:r>
          </a:p>
          <a:p>
            <a:pPr lvl="1"/>
            <a:r>
              <a:rPr lang="tr-TR" sz="2400" dirty="0" smtClean="0">
                <a:solidFill>
                  <a:schemeClr val="tx2"/>
                </a:solidFill>
                <a:latin typeface="Calibri" panose="020F0502020204030204" pitchFamily="34" charset="0"/>
                <a:cs typeface="Calibri" panose="020F0502020204030204" pitchFamily="34" charset="0"/>
              </a:rPr>
              <a:t>sütlaç, dondurma gibi</a:t>
            </a:r>
            <a:endParaRPr lang="tr-TR" sz="2400" dirty="0">
              <a:solidFill>
                <a:schemeClr val="tx2"/>
              </a:solidFill>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348880"/>
            <a:ext cx="3888432" cy="3555980"/>
          </a:xfrm>
          <a:prstGeom prst="rect">
            <a:avLst/>
          </a:prstGeom>
        </p:spPr>
      </p:pic>
      <p:pic>
        <p:nvPicPr>
          <p:cNvPr id="6" name="Resim 5"/>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1416201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226598"/>
            <a:ext cx="9143999" cy="931435"/>
          </a:xfrm>
          <a:noFill/>
        </p:spPr>
        <p:txBody>
          <a:bodyPr>
            <a:normAutofit/>
          </a:bodyPr>
          <a:lstStyle/>
          <a:p>
            <a:pPr marL="57150">
              <a:spcBef>
                <a:spcPts val="375"/>
              </a:spcBef>
              <a:buSzPct val="85000"/>
            </a:pPr>
            <a:r>
              <a:rPr lang="tr-TR" altLang="tr-TR" sz="4800" dirty="0">
                <a:solidFill>
                  <a:srgbClr val="00B0F0"/>
                </a:solidFill>
                <a:latin typeface="Calibri" panose="020F0502020204030204" pitchFamily="34" charset="0"/>
                <a:cs typeface="Calibri" panose="020F0502020204030204" pitchFamily="34" charset="0"/>
              </a:rPr>
              <a:t>1. Süt ve ürünleri </a:t>
            </a:r>
            <a:r>
              <a:rPr lang="tr-TR" altLang="tr-TR" sz="4800" dirty="0" smtClean="0">
                <a:solidFill>
                  <a:srgbClr val="00B0F0"/>
                </a:solidFill>
                <a:latin typeface="Calibri" panose="020F0502020204030204" pitchFamily="34" charset="0"/>
                <a:cs typeface="Calibri" panose="020F0502020204030204" pitchFamily="34" charset="0"/>
              </a:rPr>
              <a:t>grubu</a:t>
            </a:r>
            <a:endParaRPr lang="tr-TR" altLang="tr-TR" sz="4800" dirty="0">
              <a:solidFill>
                <a:srgbClr val="00B0F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95536" y="1241833"/>
            <a:ext cx="8424936" cy="2547207"/>
          </a:xfrm>
        </p:spPr>
        <p:txBody>
          <a:bodyPr>
            <a:noAutofit/>
          </a:bodyPr>
          <a:lstStyle/>
          <a:p>
            <a:r>
              <a:rPr lang="tr-TR" sz="2400" dirty="0" smtClean="0"/>
              <a:t>Protein</a:t>
            </a:r>
          </a:p>
          <a:p>
            <a:r>
              <a:rPr lang="tr-TR" sz="2400" dirty="0" smtClean="0"/>
              <a:t>Kalsiyum</a:t>
            </a:r>
          </a:p>
          <a:p>
            <a:r>
              <a:rPr lang="tr-TR" sz="2400" dirty="0" smtClean="0"/>
              <a:t>Fosfor</a:t>
            </a:r>
          </a:p>
          <a:p>
            <a:r>
              <a:rPr lang="tr-TR" sz="2400" dirty="0" smtClean="0"/>
              <a:t>Çinko </a:t>
            </a:r>
          </a:p>
          <a:p>
            <a:r>
              <a:rPr lang="tr-TR" sz="2400" dirty="0" smtClean="0"/>
              <a:t>B</a:t>
            </a:r>
            <a:r>
              <a:rPr lang="tr-TR" sz="2400" baseline="-25000" dirty="0" smtClean="0"/>
              <a:t>1</a:t>
            </a:r>
            <a:r>
              <a:rPr lang="tr-TR" sz="2400" dirty="0"/>
              <a:t>, B</a:t>
            </a:r>
            <a:r>
              <a:rPr lang="tr-TR" sz="2400" baseline="-25000" dirty="0"/>
              <a:t>2</a:t>
            </a:r>
            <a:r>
              <a:rPr lang="tr-TR" sz="2400" dirty="0"/>
              <a:t>, B</a:t>
            </a:r>
            <a:r>
              <a:rPr lang="tr-TR" sz="2400" baseline="-25000" dirty="0"/>
              <a:t>6</a:t>
            </a:r>
            <a:r>
              <a:rPr lang="tr-TR" sz="2400" dirty="0"/>
              <a:t>, B</a:t>
            </a:r>
            <a:r>
              <a:rPr lang="tr-TR" sz="2400" baseline="-25000" dirty="0"/>
              <a:t>12</a:t>
            </a:r>
            <a:r>
              <a:rPr lang="tr-TR" sz="2400" dirty="0"/>
              <a:t> ve niasin olmak üzere birçok besin ögesi için önemli </a:t>
            </a:r>
            <a:r>
              <a:rPr lang="tr-TR" sz="2400" dirty="0" smtClean="0"/>
              <a:t>kaynaktır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5254" y="4104456"/>
            <a:ext cx="2950226" cy="2753544"/>
          </a:xfrm>
          <a:prstGeom prst="rect">
            <a:avLst/>
          </a:prstGeom>
        </p:spPr>
      </p:pic>
      <p:sp>
        <p:nvSpPr>
          <p:cNvPr id="6" name="İçerik Yer Tutucusu 2"/>
          <p:cNvSpPr txBox="1">
            <a:spLocks/>
          </p:cNvSpPr>
          <p:nvPr/>
        </p:nvSpPr>
        <p:spPr>
          <a:xfrm>
            <a:off x="251520" y="4464587"/>
            <a:ext cx="5798237" cy="1728192"/>
          </a:xfrm>
          <a:prstGeom prst="rect">
            <a:avLst/>
          </a:prstGeom>
          <a:ln>
            <a:solidFill>
              <a:srgbClr val="FF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smtClean="0">
                <a:solidFill>
                  <a:srgbClr val="00B0F0"/>
                </a:solidFill>
              </a:rPr>
              <a:t>Çocuk ve adolesanlarda kemiklerin ve dişlerin sağlıklı gelişmesi için önemlidir!</a:t>
            </a:r>
            <a:endParaRPr lang="tr-TR" sz="2400" dirty="0">
              <a:solidFill>
                <a:srgbClr val="00B0F0"/>
              </a:solidFill>
              <a:latin typeface="Comic Sans MS" panose="030F0702030302020204" pitchFamily="66" charset="0"/>
            </a:endParaRPr>
          </a:p>
        </p:txBody>
      </p:sp>
      <p:pic>
        <p:nvPicPr>
          <p:cNvPr id="8" name="Resim 7"/>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3236751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2" cstate="print">
            <a:extLst>
              <a:ext uri="{28A0092B-C50C-407E-A947-70E740481C1C}">
                <a14:useLocalDpi xmlns:a14="http://schemas.microsoft.com/office/drawing/2010/main" val="0"/>
              </a:ext>
            </a:extLst>
          </a:blip>
          <a:srcRect l="23163" t="22938" r="3059" b="16141"/>
          <a:stretch/>
        </p:blipFill>
        <p:spPr>
          <a:xfrm>
            <a:off x="1635287" y="3896908"/>
            <a:ext cx="5429810" cy="2385964"/>
          </a:xfrm>
          <a:prstGeom prst="ellipse">
            <a:avLst/>
          </a:prstGeom>
        </p:spPr>
      </p:pic>
      <p:sp>
        <p:nvSpPr>
          <p:cNvPr id="2" name="Unvan 1"/>
          <p:cNvSpPr>
            <a:spLocks noGrp="1"/>
          </p:cNvSpPr>
          <p:nvPr>
            <p:ph type="title"/>
          </p:nvPr>
        </p:nvSpPr>
        <p:spPr>
          <a:xfrm>
            <a:off x="457200" y="19920"/>
            <a:ext cx="8229600" cy="2079104"/>
          </a:xfrm>
        </p:spPr>
        <p:txBody>
          <a:bodyPr>
            <a:noAutofit/>
          </a:bodyPr>
          <a:lstStyle/>
          <a:p>
            <a:pPr>
              <a:spcBef>
                <a:spcPts val="375"/>
              </a:spcBef>
              <a:buSzPct val="85000"/>
            </a:pPr>
            <a:r>
              <a:rPr lang="tr-TR" altLang="tr-TR" sz="4000" dirty="0" smtClean="0">
                <a:solidFill>
                  <a:srgbClr val="7030A0"/>
                </a:solidFill>
                <a:latin typeface="Calibri" panose="020F0502020204030204" pitchFamily="34" charset="0"/>
                <a:cs typeface="Calibri" panose="020F0502020204030204" pitchFamily="34" charset="0"/>
              </a:rPr>
              <a:t>2. Et </a:t>
            </a:r>
            <a:r>
              <a:rPr lang="tr-TR" altLang="tr-TR" sz="4000" dirty="0">
                <a:solidFill>
                  <a:srgbClr val="7030A0"/>
                </a:solidFill>
                <a:latin typeface="Calibri" panose="020F0502020204030204" pitchFamily="34" charset="0"/>
                <a:cs typeface="Calibri" panose="020F0502020204030204" pitchFamily="34" charset="0"/>
              </a:rPr>
              <a:t>ve ürünleri, tavuk, balık, yumurta, kuru baklagiller </a:t>
            </a:r>
            <a:r>
              <a:rPr lang="tr-TR" altLang="tr-TR" sz="4000" dirty="0" smtClean="0">
                <a:solidFill>
                  <a:srgbClr val="7030A0"/>
                </a:solidFill>
                <a:latin typeface="Calibri" panose="020F0502020204030204" pitchFamily="34" charset="0"/>
                <a:cs typeface="Calibri" panose="020F0502020204030204" pitchFamily="34" charset="0"/>
              </a:rPr>
              <a:t>ile </a:t>
            </a:r>
            <a:r>
              <a:rPr lang="tr-TR" altLang="tr-TR" sz="4000" dirty="0">
                <a:solidFill>
                  <a:srgbClr val="7030A0"/>
                </a:solidFill>
                <a:latin typeface="Calibri" panose="020F0502020204030204" pitchFamily="34" charset="0"/>
                <a:cs typeface="Calibri" panose="020F0502020204030204" pitchFamily="34" charset="0"/>
              </a:rPr>
              <a:t>yağlı tohumlar </a:t>
            </a:r>
            <a:r>
              <a:rPr lang="tr-TR" altLang="tr-TR" sz="4000" dirty="0" smtClean="0">
                <a:solidFill>
                  <a:srgbClr val="7030A0"/>
                </a:solidFill>
                <a:latin typeface="Calibri" panose="020F0502020204030204" pitchFamily="34" charset="0"/>
                <a:cs typeface="Calibri" panose="020F0502020204030204" pitchFamily="34" charset="0"/>
              </a:rPr>
              <a:t>grubu</a:t>
            </a:r>
            <a:endParaRPr lang="tr-TR" altLang="tr-TR" sz="3600" dirty="0">
              <a:solidFill>
                <a:srgbClr val="7030A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323528" y="2043208"/>
            <a:ext cx="7499961" cy="3096344"/>
          </a:xfrm>
        </p:spPr>
        <p:txBody>
          <a:bodyPr>
            <a:normAutofit/>
          </a:bodyPr>
          <a:lstStyle/>
          <a:p>
            <a:r>
              <a:rPr lang="tr-TR" dirty="0" smtClean="0">
                <a:solidFill>
                  <a:schemeClr val="accent4"/>
                </a:solidFill>
                <a:latin typeface="Calibri" panose="020F0502020204030204" pitchFamily="34" charset="0"/>
                <a:cs typeface="Calibri" panose="020F0502020204030204" pitchFamily="34" charset="0"/>
              </a:rPr>
              <a:t>Et</a:t>
            </a:r>
          </a:p>
          <a:p>
            <a:r>
              <a:rPr lang="tr-TR" dirty="0" smtClean="0">
                <a:solidFill>
                  <a:schemeClr val="accent4"/>
                </a:solidFill>
                <a:latin typeface="Calibri" panose="020F0502020204030204" pitchFamily="34" charset="0"/>
                <a:cs typeface="Calibri" panose="020F0502020204030204" pitchFamily="34" charset="0"/>
              </a:rPr>
              <a:t>Tavuk</a:t>
            </a:r>
          </a:p>
          <a:p>
            <a:r>
              <a:rPr lang="tr-TR" dirty="0" smtClean="0">
                <a:solidFill>
                  <a:schemeClr val="accent4"/>
                </a:solidFill>
                <a:latin typeface="Calibri" panose="020F0502020204030204" pitchFamily="34" charset="0"/>
                <a:cs typeface="Calibri" panose="020F0502020204030204" pitchFamily="34" charset="0"/>
              </a:rPr>
              <a:t>Balık</a:t>
            </a:r>
          </a:p>
          <a:p>
            <a:r>
              <a:rPr lang="tr-TR" dirty="0" smtClean="0">
                <a:solidFill>
                  <a:schemeClr val="accent4"/>
                </a:solidFill>
                <a:latin typeface="Calibri" panose="020F0502020204030204" pitchFamily="34" charset="0"/>
                <a:cs typeface="Calibri" panose="020F0502020204030204" pitchFamily="34" charset="0"/>
              </a:rPr>
              <a:t>Yumurta</a:t>
            </a:r>
          </a:p>
        </p:txBody>
      </p:sp>
      <p:sp>
        <p:nvSpPr>
          <p:cNvPr id="7" name="İçerik Yer Tutucusu 2"/>
          <p:cNvSpPr txBox="1">
            <a:spLocks/>
          </p:cNvSpPr>
          <p:nvPr/>
        </p:nvSpPr>
        <p:spPr>
          <a:xfrm>
            <a:off x="3700001" y="2070101"/>
            <a:ext cx="5300754" cy="30963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smtClean="0">
                <a:solidFill>
                  <a:schemeClr val="accent4"/>
                </a:solidFill>
                <a:latin typeface="Calibri" panose="020F0502020204030204" pitchFamily="34" charset="0"/>
                <a:cs typeface="Calibri" panose="020F0502020204030204" pitchFamily="34" charset="0"/>
              </a:rPr>
              <a:t>Kurubaklagiller </a:t>
            </a:r>
          </a:p>
          <a:p>
            <a:pPr lvl="1"/>
            <a:r>
              <a:rPr lang="tr-TR" sz="2400" dirty="0" smtClean="0">
                <a:solidFill>
                  <a:schemeClr val="accent4"/>
                </a:solidFill>
                <a:latin typeface="Calibri" panose="020F0502020204030204" pitchFamily="34" charset="0"/>
                <a:cs typeface="Calibri" panose="020F0502020204030204" pitchFamily="34" charset="0"/>
              </a:rPr>
              <a:t>mercimek, fasulye, nohut gibi</a:t>
            </a:r>
          </a:p>
          <a:p>
            <a:r>
              <a:rPr lang="tr-TR" dirty="0" smtClean="0">
                <a:solidFill>
                  <a:schemeClr val="accent4"/>
                </a:solidFill>
                <a:latin typeface="Calibri" panose="020F0502020204030204" pitchFamily="34" charset="0"/>
                <a:cs typeface="Calibri" panose="020F0502020204030204" pitchFamily="34" charset="0"/>
              </a:rPr>
              <a:t>Yağlı tohumlar </a:t>
            </a:r>
          </a:p>
          <a:p>
            <a:pPr lvl="1"/>
            <a:r>
              <a:rPr lang="tr-TR" sz="2400" dirty="0" smtClean="0">
                <a:solidFill>
                  <a:schemeClr val="accent4"/>
                </a:solidFill>
                <a:latin typeface="Calibri" panose="020F0502020204030204" pitchFamily="34" charset="0"/>
                <a:cs typeface="Calibri" panose="020F0502020204030204" pitchFamily="34" charset="0"/>
              </a:rPr>
              <a:t>ceviz, fındık, badem gibi</a:t>
            </a:r>
            <a:endParaRPr lang="tr-TR" sz="2400" dirty="0">
              <a:solidFill>
                <a:schemeClr val="accent4"/>
              </a:solidFill>
              <a:latin typeface="Calibri" panose="020F0502020204030204" pitchFamily="34" charset="0"/>
              <a:cs typeface="Calibri" panose="020F0502020204030204" pitchFamily="34" charset="0"/>
            </a:endParaRPr>
          </a:p>
        </p:txBody>
      </p:sp>
      <p:pic>
        <p:nvPicPr>
          <p:cNvPr id="11" name="Resim 10"/>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764489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697760"/>
            <a:ext cx="4325006" cy="2160240"/>
          </a:xfrm>
          <a:prstGeom prst="rect">
            <a:avLst/>
          </a:prstGeom>
        </p:spPr>
      </p:pic>
      <p:sp>
        <p:nvSpPr>
          <p:cNvPr id="3" name="İçerik Yer Tutucusu 2"/>
          <p:cNvSpPr>
            <a:spLocks noGrp="1"/>
          </p:cNvSpPr>
          <p:nvPr>
            <p:ph idx="1"/>
          </p:nvPr>
        </p:nvSpPr>
        <p:spPr>
          <a:xfrm>
            <a:off x="107505" y="1574032"/>
            <a:ext cx="4464495" cy="3168352"/>
          </a:xfrm>
        </p:spPr>
        <p:txBody>
          <a:bodyPr>
            <a:noAutofit/>
          </a:bodyPr>
          <a:lstStyle/>
          <a:p>
            <a:r>
              <a:rPr lang="tr-TR" sz="2400" dirty="0"/>
              <a:t>P</a:t>
            </a:r>
            <a:r>
              <a:rPr lang="tr-TR" sz="2400" dirty="0" smtClean="0"/>
              <a:t>rotein</a:t>
            </a:r>
          </a:p>
          <a:p>
            <a:r>
              <a:rPr lang="tr-TR" sz="2400" dirty="0" smtClean="0"/>
              <a:t>Demir</a:t>
            </a:r>
          </a:p>
          <a:p>
            <a:r>
              <a:rPr lang="tr-TR" sz="2400" dirty="0" smtClean="0"/>
              <a:t>Çinko</a:t>
            </a:r>
          </a:p>
          <a:p>
            <a:r>
              <a:rPr lang="tr-TR" sz="2400" dirty="0" smtClean="0"/>
              <a:t>Fosfor</a:t>
            </a:r>
          </a:p>
          <a:p>
            <a:r>
              <a:rPr lang="tr-TR" sz="2400" dirty="0" smtClean="0"/>
              <a:t>Magnezyum gibi mineraller ile </a:t>
            </a:r>
          </a:p>
          <a:p>
            <a:r>
              <a:rPr lang="tr-TR" sz="2400" dirty="0" smtClean="0"/>
              <a:t>B</a:t>
            </a:r>
            <a:r>
              <a:rPr lang="tr-TR" sz="2400" baseline="-25000" dirty="0" smtClean="0"/>
              <a:t>1</a:t>
            </a:r>
            <a:r>
              <a:rPr lang="tr-TR" sz="2400" dirty="0" smtClean="0"/>
              <a:t>, B</a:t>
            </a:r>
            <a:r>
              <a:rPr lang="tr-TR" sz="2400" baseline="-25000" dirty="0" smtClean="0"/>
              <a:t>6</a:t>
            </a:r>
            <a:r>
              <a:rPr lang="tr-TR" sz="2400" dirty="0" smtClean="0"/>
              <a:t>, B</a:t>
            </a:r>
            <a:r>
              <a:rPr lang="tr-TR" sz="2400" baseline="-25000" dirty="0" smtClean="0"/>
              <a:t>12</a:t>
            </a:r>
            <a:r>
              <a:rPr lang="tr-TR" sz="2400" dirty="0" smtClean="0"/>
              <a:t> ve A vitamini kaynağıdır</a:t>
            </a:r>
          </a:p>
          <a:p>
            <a:pPr lvl="1"/>
            <a:r>
              <a:rPr lang="tr-TR" sz="1800" dirty="0" smtClean="0"/>
              <a:t>B</a:t>
            </a:r>
            <a:r>
              <a:rPr lang="tr-TR" sz="1800" baseline="-25000" dirty="0" smtClean="0"/>
              <a:t>12</a:t>
            </a:r>
            <a:r>
              <a:rPr lang="tr-TR" sz="1800" dirty="0" smtClean="0"/>
              <a:t> </a:t>
            </a:r>
            <a:r>
              <a:rPr lang="tr-TR" sz="1800" dirty="0"/>
              <a:t>vitamini ise sadece hayvansal kaynaklı besinlerde </a:t>
            </a:r>
            <a:r>
              <a:rPr lang="tr-TR" sz="1800" dirty="0" smtClean="0"/>
              <a:t>bulunur</a:t>
            </a:r>
            <a:endParaRPr lang="tr-TR" sz="1800" dirty="0">
              <a:solidFill>
                <a:srgbClr val="C00000"/>
              </a:solidFill>
              <a:latin typeface="Comic Sans MS" panose="030F0702030302020204" pitchFamily="66" charset="0"/>
            </a:endParaRPr>
          </a:p>
        </p:txBody>
      </p:sp>
      <p:sp>
        <p:nvSpPr>
          <p:cNvPr id="10" name="Unvan 1"/>
          <p:cNvSpPr>
            <a:spLocks noGrp="1"/>
          </p:cNvSpPr>
          <p:nvPr>
            <p:ph type="title"/>
          </p:nvPr>
        </p:nvSpPr>
        <p:spPr>
          <a:xfrm>
            <a:off x="457200" y="19920"/>
            <a:ext cx="8229600" cy="2079104"/>
          </a:xfrm>
        </p:spPr>
        <p:txBody>
          <a:bodyPr>
            <a:noAutofit/>
          </a:bodyPr>
          <a:lstStyle/>
          <a:p>
            <a:pPr>
              <a:spcBef>
                <a:spcPts val="375"/>
              </a:spcBef>
              <a:buSzPct val="85000"/>
            </a:pPr>
            <a:r>
              <a:rPr lang="tr-TR" altLang="tr-TR" sz="4000" dirty="0" smtClean="0">
                <a:solidFill>
                  <a:srgbClr val="7030A0"/>
                </a:solidFill>
                <a:latin typeface="Calibri" panose="020F0502020204030204" pitchFamily="34" charset="0"/>
                <a:cs typeface="Calibri" panose="020F0502020204030204" pitchFamily="34" charset="0"/>
              </a:rPr>
              <a:t>2. Et </a:t>
            </a:r>
            <a:r>
              <a:rPr lang="tr-TR" altLang="tr-TR" sz="4000" dirty="0">
                <a:solidFill>
                  <a:srgbClr val="7030A0"/>
                </a:solidFill>
                <a:latin typeface="Calibri" panose="020F0502020204030204" pitchFamily="34" charset="0"/>
                <a:cs typeface="Calibri" panose="020F0502020204030204" pitchFamily="34" charset="0"/>
              </a:rPr>
              <a:t>ve ürünleri, tavuk, balık, yumurta, kuru baklagiller </a:t>
            </a:r>
            <a:r>
              <a:rPr lang="tr-TR" altLang="tr-TR" sz="4000" dirty="0" smtClean="0">
                <a:solidFill>
                  <a:srgbClr val="7030A0"/>
                </a:solidFill>
                <a:latin typeface="Calibri" panose="020F0502020204030204" pitchFamily="34" charset="0"/>
                <a:cs typeface="Calibri" panose="020F0502020204030204" pitchFamily="34" charset="0"/>
              </a:rPr>
              <a:t>ile </a:t>
            </a:r>
            <a:r>
              <a:rPr lang="tr-TR" altLang="tr-TR" sz="4000" dirty="0">
                <a:solidFill>
                  <a:srgbClr val="7030A0"/>
                </a:solidFill>
                <a:latin typeface="Calibri" panose="020F0502020204030204" pitchFamily="34" charset="0"/>
                <a:cs typeface="Calibri" panose="020F0502020204030204" pitchFamily="34" charset="0"/>
              </a:rPr>
              <a:t>yağlı tohumlar </a:t>
            </a:r>
            <a:r>
              <a:rPr lang="tr-TR" altLang="tr-TR" sz="4000" dirty="0" smtClean="0">
                <a:solidFill>
                  <a:srgbClr val="7030A0"/>
                </a:solidFill>
                <a:latin typeface="Calibri" panose="020F0502020204030204" pitchFamily="34" charset="0"/>
                <a:cs typeface="Calibri" panose="020F0502020204030204" pitchFamily="34" charset="0"/>
              </a:rPr>
              <a:t>grubu</a:t>
            </a:r>
            <a:endParaRPr lang="tr-TR" altLang="tr-TR" sz="3600" dirty="0">
              <a:solidFill>
                <a:srgbClr val="7030A0"/>
              </a:solidFill>
              <a:latin typeface="Calibri" panose="020F0502020204030204" pitchFamily="34" charset="0"/>
              <a:cs typeface="Calibri" panose="020F0502020204030204" pitchFamily="34" charset="0"/>
            </a:endParaRPr>
          </a:p>
        </p:txBody>
      </p:sp>
      <p:sp>
        <p:nvSpPr>
          <p:cNvPr id="11" name="İçerik Yer Tutucusu 2"/>
          <p:cNvSpPr txBox="1">
            <a:spLocks/>
          </p:cNvSpPr>
          <p:nvPr/>
        </p:nvSpPr>
        <p:spPr>
          <a:xfrm>
            <a:off x="4707051" y="1937881"/>
            <a:ext cx="4411396" cy="4356208"/>
          </a:xfrm>
          <a:prstGeom prst="rect">
            <a:avLst/>
          </a:prstGeom>
          <a:ln>
            <a:solidFill>
              <a:srgbClr val="7030A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2300" dirty="0">
                <a:solidFill>
                  <a:schemeClr val="accent4"/>
                </a:solidFill>
              </a:rPr>
              <a:t>Bu gruptaki yiyecekler büyüme ve gelişmeyi sağlar. </a:t>
            </a:r>
            <a:endParaRPr lang="tr-TR" sz="2300" dirty="0" smtClean="0">
              <a:solidFill>
                <a:schemeClr val="accent4"/>
              </a:solidFill>
            </a:endParaRPr>
          </a:p>
          <a:p>
            <a:r>
              <a:rPr lang="tr-TR" sz="2300" dirty="0" smtClean="0">
                <a:solidFill>
                  <a:schemeClr val="accent4"/>
                </a:solidFill>
              </a:rPr>
              <a:t>Hücre </a:t>
            </a:r>
            <a:r>
              <a:rPr lang="tr-TR" sz="2300" dirty="0">
                <a:solidFill>
                  <a:schemeClr val="accent4"/>
                </a:solidFill>
              </a:rPr>
              <a:t>yenilenmesi, doku onarımı ve görme işlevinde, kan yapımında, sinir sistemi, sindirim sistemi ve deri sağlığında görevi olan besin ögeleri en çok bu grupta bulunur. </a:t>
            </a:r>
            <a:endParaRPr lang="tr-TR" sz="2300" dirty="0" smtClean="0">
              <a:solidFill>
                <a:schemeClr val="accent4"/>
              </a:solidFill>
            </a:endParaRPr>
          </a:p>
          <a:p>
            <a:r>
              <a:rPr lang="tr-TR" sz="2300" dirty="0" smtClean="0">
                <a:solidFill>
                  <a:schemeClr val="accent4"/>
                </a:solidFill>
              </a:rPr>
              <a:t>Hastalıklara </a:t>
            </a:r>
            <a:r>
              <a:rPr lang="tr-TR" sz="2300" dirty="0">
                <a:solidFill>
                  <a:schemeClr val="accent4"/>
                </a:solidFill>
              </a:rPr>
              <a:t>karşı direnç kazanılmasında rolü olan en önemli yiyecek grubudur. </a:t>
            </a:r>
            <a:endParaRPr lang="tr-TR" sz="2300" dirty="0">
              <a:solidFill>
                <a:schemeClr val="accent4"/>
              </a:solidFill>
              <a:latin typeface="Comic Sans MS" panose="030F0702030302020204" pitchFamily="66" charset="0"/>
            </a:endParaRPr>
          </a:p>
        </p:txBody>
      </p:sp>
      <p:pic>
        <p:nvPicPr>
          <p:cNvPr id="7" name="Resim 6"/>
          <p:cNvPicPr>
            <a:picLocks noChangeAspect="1"/>
          </p:cNvPicPr>
          <p:nvPr/>
        </p:nvPicPr>
        <p:blipFill>
          <a:blip r:embed="rId3"/>
          <a:stretch>
            <a:fillRect/>
          </a:stretch>
        </p:blipFill>
        <p:spPr>
          <a:xfrm>
            <a:off x="6533404" y="6338914"/>
            <a:ext cx="2592742" cy="504000"/>
          </a:xfrm>
          <a:prstGeom prst="rect">
            <a:avLst/>
          </a:prstGeom>
        </p:spPr>
      </p:pic>
    </p:spTree>
    <p:extLst>
      <p:ext uri="{BB962C8B-B14F-4D97-AF65-F5344CB8AC3E}">
        <p14:creationId xmlns:p14="http://schemas.microsoft.com/office/powerpoint/2010/main" val="32091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588"/>
            <a:ext cx="9144000" cy="690562"/>
          </a:xfrm>
          <a:solidFill>
            <a:schemeClr val="accent2">
              <a:lumMod val="20000"/>
              <a:lumOff val="80000"/>
            </a:schemeClr>
          </a:solidFill>
        </p:spPr>
        <p:txBody>
          <a:bodyPr rtlCol="0">
            <a:noAutofit/>
          </a:bodyPr>
          <a:lstStyle/>
          <a:p>
            <a:pPr algn="ctr">
              <a:defRPr/>
            </a:pPr>
            <a:r>
              <a:rPr lang="tr-TR" sz="4000" b="1" dirty="0" smtClean="0">
                <a:solidFill>
                  <a:srgbClr val="FF0000"/>
                </a:solidFill>
                <a:latin typeface="+mn-lt"/>
              </a:rPr>
              <a:t>Beslenme nedir</a:t>
            </a:r>
            <a:r>
              <a:rPr lang="tr-TR" sz="4000" b="1" dirty="0">
                <a:solidFill>
                  <a:srgbClr val="FF0000"/>
                </a:solidFill>
                <a:latin typeface="+mn-lt"/>
              </a:rPr>
              <a:t>?</a:t>
            </a:r>
          </a:p>
        </p:txBody>
      </p:sp>
      <p:sp>
        <p:nvSpPr>
          <p:cNvPr id="3" name="İçerik Yer Tutucusu 2"/>
          <p:cNvSpPr>
            <a:spLocks noGrp="1"/>
          </p:cNvSpPr>
          <p:nvPr>
            <p:ph idx="1"/>
          </p:nvPr>
        </p:nvSpPr>
        <p:spPr>
          <a:xfrm>
            <a:off x="285750" y="827088"/>
            <a:ext cx="8569325" cy="1584325"/>
          </a:xfrm>
        </p:spPr>
        <p:txBody>
          <a:bodyPr>
            <a:normAutofit/>
          </a:bodyPr>
          <a:lstStyle/>
          <a:p>
            <a:pPr marL="0" indent="0" algn="ctr">
              <a:buFont typeface="Arial" panose="020B0604020202020204" pitchFamily="34" charset="0"/>
              <a:buNone/>
              <a:defRPr/>
            </a:pPr>
            <a:r>
              <a:rPr lang="tr-TR" sz="3600" b="1" dirty="0" smtClean="0"/>
              <a:t>Beslenme</a:t>
            </a:r>
            <a:r>
              <a:rPr lang="tr-TR" sz="3600" b="1" dirty="0"/>
              <a:t>;</a:t>
            </a:r>
            <a:r>
              <a:rPr lang="tr-TR" sz="3600" b="1" dirty="0" smtClean="0"/>
              <a:t> </a:t>
            </a:r>
            <a:r>
              <a:rPr lang="tr-TR" sz="2800" dirty="0" smtClean="0"/>
              <a:t>yaşamın sürdürülmesi, büyüme ve gelişme, sağlığın korunması ve üretken olmak için besinlerin vücutta kullanılmasıdır</a:t>
            </a:r>
            <a:endParaRPr lang="tr-TR" sz="2800" dirty="0" smtClean="0">
              <a:sym typeface="Wingdings" panose="05000000000000000000" pitchFamily="2" charset="2"/>
            </a:endParaRPr>
          </a:p>
          <a:p>
            <a:pPr>
              <a:defRPr/>
            </a:pPr>
            <a:endParaRPr lang="tr-TR" sz="2800" dirty="0" smtClean="0"/>
          </a:p>
        </p:txBody>
      </p:sp>
      <p:pic>
        <p:nvPicPr>
          <p:cNvPr id="14340" name="Resim 4"/>
          <p:cNvPicPr>
            <a:picLocks noChangeAspect="1"/>
          </p:cNvPicPr>
          <p:nvPr/>
        </p:nvPicPr>
        <p:blipFill>
          <a:blip r:embed="rId2">
            <a:extLst>
              <a:ext uri="{28A0092B-C50C-407E-A947-70E740481C1C}">
                <a14:useLocalDpi xmlns:a14="http://schemas.microsoft.com/office/drawing/2010/main" val="0"/>
              </a:ext>
            </a:extLst>
          </a:blip>
          <a:srcRect t="54726" b="15344"/>
          <a:stretch>
            <a:fillRect/>
          </a:stretch>
        </p:blipFill>
        <p:spPr bwMode="auto">
          <a:xfrm>
            <a:off x="-1588" y="5486400"/>
            <a:ext cx="914400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çerik Yer Tutucusu 2"/>
          <p:cNvSpPr txBox="1">
            <a:spLocks/>
          </p:cNvSpPr>
          <p:nvPr/>
        </p:nvSpPr>
        <p:spPr>
          <a:xfrm>
            <a:off x="455612" y="3414154"/>
            <a:ext cx="8229600" cy="1944216"/>
          </a:xfrm>
          <a:prstGeom prst="rect">
            <a:avLst/>
          </a:prstGeom>
          <a:ln>
            <a:gradFill flip="none" rotWithShape="1">
              <a:gsLst>
                <a:gs pos="0">
                  <a:srgbClr val="EF19C1"/>
                </a:gs>
                <a:gs pos="100000">
                  <a:schemeClr val="accent2">
                    <a:lumMod val="45000"/>
                    <a:lumOff val="55000"/>
                  </a:schemeClr>
                </a:gs>
                <a:gs pos="100000">
                  <a:schemeClr val="accent2">
                    <a:lumMod val="45000"/>
                    <a:lumOff val="55000"/>
                  </a:schemeClr>
                </a:gs>
                <a:gs pos="100000">
                  <a:schemeClr val="accent2">
                    <a:lumMod val="30000"/>
                    <a:lumOff val="70000"/>
                  </a:schemeClr>
                </a:gs>
              </a:gsLst>
              <a:lin ang="2700000" scaled="1"/>
              <a:tileRect/>
            </a:gradFill>
          </a:ln>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tr-TR" dirty="0"/>
              <a:t>V</a:t>
            </a:r>
            <a:r>
              <a:rPr lang="tr-TR" dirty="0" smtClean="0"/>
              <a:t>ücudun büyümesi, yenilenmesi ve çalışması için gerekli olan </a:t>
            </a:r>
            <a:r>
              <a:rPr lang="tr-TR" b="1" dirty="0" smtClean="0"/>
              <a:t>enerji ve besin öğelerinin </a:t>
            </a:r>
            <a:r>
              <a:rPr lang="tr-TR" dirty="0" smtClean="0"/>
              <a:t>her birinin </a:t>
            </a:r>
            <a:r>
              <a:rPr lang="tr-TR" b="1" dirty="0" smtClean="0"/>
              <a:t>yeterli miktarlarda alınması </a:t>
            </a:r>
            <a:r>
              <a:rPr lang="tr-TR" dirty="0" smtClean="0"/>
              <a:t>ve vücutta </a:t>
            </a:r>
            <a:r>
              <a:rPr lang="tr-TR" b="1" dirty="0" smtClean="0"/>
              <a:t>uygun şekilde kullanılması</a:t>
            </a:r>
            <a:r>
              <a:rPr lang="tr-TR" dirty="0" smtClean="0"/>
              <a:t>dır</a:t>
            </a:r>
            <a:endParaRPr lang="tr-TR" sz="2800" dirty="0"/>
          </a:p>
        </p:txBody>
      </p:sp>
      <p:sp>
        <p:nvSpPr>
          <p:cNvPr id="7" name="Başlık 1"/>
          <p:cNvSpPr txBox="1">
            <a:spLocks/>
          </p:cNvSpPr>
          <p:nvPr/>
        </p:nvSpPr>
        <p:spPr bwMode="auto">
          <a:xfrm>
            <a:off x="-1588" y="2492375"/>
            <a:ext cx="9144001" cy="690563"/>
          </a:xfrm>
          <a:prstGeom prst="rect">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tr-TR" altLang="tr-TR" sz="4400" b="1" dirty="0">
                <a:solidFill>
                  <a:srgbClr val="00B050"/>
                </a:solidFill>
                <a:latin typeface="+mn-lt"/>
              </a:rPr>
              <a:t>Y</a:t>
            </a:r>
            <a:r>
              <a:rPr lang="tr-TR" altLang="tr-TR" sz="4400" b="1" dirty="0">
                <a:solidFill>
                  <a:srgbClr val="FF0000"/>
                </a:solidFill>
                <a:latin typeface="+mn-lt"/>
              </a:rPr>
              <a:t>e</a:t>
            </a:r>
            <a:r>
              <a:rPr lang="tr-TR" altLang="tr-TR" sz="4400" b="1" dirty="0">
                <a:solidFill>
                  <a:srgbClr val="00B0F0"/>
                </a:solidFill>
                <a:latin typeface="+mn-lt"/>
              </a:rPr>
              <a:t>t</a:t>
            </a:r>
            <a:r>
              <a:rPr lang="tr-TR" altLang="tr-TR" sz="4400" b="1" dirty="0">
                <a:solidFill>
                  <a:schemeClr val="accent4"/>
                </a:solidFill>
                <a:latin typeface="+mn-lt"/>
              </a:rPr>
              <a:t>e</a:t>
            </a:r>
            <a:r>
              <a:rPr lang="tr-TR" altLang="tr-TR" sz="4400" b="1" dirty="0">
                <a:solidFill>
                  <a:srgbClr val="3366FF"/>
                </a:solidFill>
                <a:latin typeface="+mn-lt"/>
              </a:rPr>
              <a:t>r</a:t>
            </a:r>
            <a:r>
              <a:rPr lang="tr-TR" altLang="tr-TR" sz="4400" b="1" dirty="0">
                <a:solidFill>
                  <a:srgbClr val="FF00FF"/>
                </a:solidFill>
                <a:latin typeface="+mn-lt"/>
              </a:rPr>
              <a:t>l</a:t>
            </a:r>
            <a:r>
              <a:rPr lang="tr-TR" altLang="tr-TR" sz="4400" b="1" dirty="0">
                <a:solidFill>
                  <a:srgbClr val="7030A0"/>
                </a:solidFill>
                <a:latin typeface="+mn-lt"/>
              </a:rPr>
              <a:t>i</a:t>
            </a:r>
            <a:r>
              <a:rPr lang="tr-TR" altLang="tr-TR" sz="4400" b="1" dirty="0">
                <a:solidFill>
                  <a:srgbClr val="00B050"/>
                </a:solidFill>
                <a:latin typeface="+mn-lt"/>
              </a:rPr>
              <a:t> </a:t>
            </a:r>
            <a:r>
              <a:rPr lang="tr-TR" altLang="tr-TR" sz="4400" b="1" dirty="0">
                <a:solidFill>
                  <a:srgbClr val="FF0000"/>
                </a:solidFill>
                <a:latin typeface="+mn-lt"/>
              </a:rPr>
              <a:t>v</a:t>
            </a:r>
            <a:r>
              <a:rPr lang="tr-TR" altLang="tr-TR" sz="4400" b="1" dirty="0">
                <a:solidFill>
                  <a:srgbClr val="0070C0"/>
                </a:solidFill>
                <a:latin typeface="+mn-lt"/>
              </a:rPr>
              <a:t>e</a:t>
            </a:r>
            <a:r>
              <a:rPr lang="tr-TR" altLang="tr-TR" sz="4400" b="1" dirty="0">
                <a:solidFill>
                  <a:srgbClr val="00B050"/>
                </a:solidFill>
                <a:latin typeface="+mn-lt"/>
              </a:rPr>
              <a:t> </a:t>
            </a:r>
            <a:r>
              <a:rPr lang="tr-TR" altLang="tr-TR" sz="4400" b="1" dirty="0">
                <a:solidFill>
                  <a:srgbClr val="92D050"/>
                </a:solidFill>
                <a:latin typeface="+mn-lt"/>
              </a:rPr>
              <a:t>d</a:t>
            </a:r>
            <a:r>
              <a:rPr lang="tr-TR" altLang="tr-TR" sz="4400" b="1" dirty="0">
                <a:solidFill>
                  <a:srgbClr val="FF0000"/>
                </a:solidFill>
                <a:latin typeface="+mn-lt"/>
              </a:rPr>
              <a:t>e</a:t>
            </a:r>
            <a:r>
              <a:rPr lang="tr-TR" altLang="tr-TR" sz="4400" b="1" dirty="0">
                <a:solidFill>
                  <a:srgbClr val="00B0F0"/>
                </a:solidFill>
                <a:latin typeface="+mn-lt"/>
              </a:rPr>
              <a:t>n</a:t>
            </a:r>
            <a:r>
              <a:rPr lang="tr-TR" altLang="tr-TR" sz="4400" b="1" dirty="0">
                <a:solidFill>
                  <a:srgbClr val="7030A0"/>
                </a:solidFill>
                <a:latin typeface="+mn-lt"/>
              </a:rPr>
              <a:t>g</a:t>
            </a:r>
            <a:r>
              <a:rPr lang="tr-TR" altLang="tr-TR" sz="4400" b="1" dirty="0">
                <a:solidFill>
                  <a:srgbClr val="00B050"/>
                </a:solidFill>
                <a:latin typeface="+mn-lt"/>
              </a:rPr>
              <a:t>e</a:t>
            </a:r>
            <a:r>
              <a:rPr lang="tr-TR" altLang="tr-TR" sz="4400" b="1" dirty="0">
                <a:solidFill>
                  <a:schemeClr val="accent4"/>
                </a:solidFill>
                <a:latin typeface="+mn-lt"/>
              </a:rPr>
              <a:t>l</a:t>
            </a:r>
            <a:r>
              <a:rPr lang="tr-TR" altLang="tr-TR" sz="4400" b="1" dirty="0">
                <a:solidFill>
                  <a:srgbClr val="B50B78"/>
                </a:solidFill>
                <a:latin typeface="+mn-lt"/>
              </a:rPr>
              <a:t>i</a:t>
            </a:r>
            <a:r>
              <a:rPr lang="tr-TR" altLang="tr-TR" sz="4400" b="1" dirty="0">
                <a:solidFill>
                  <a:srgbClr val="00B050"/>
                </a:solidFill>
                <a:latin typeface="+mn-lt"/>
              </a:rPr>
              <a:t> </a:t>
            </a:r>
            <a:r>
              <a:rPr lang="tr-TR" altLang="tr-TR" sz="4400" b="1" dirty="0">
                <a:solidFill>
                  <a:srgbClr val="FF0000"/>
                </a:solidFill>
                <a:latin typeface="+mn-lt"/>
              </a:rPr>
              <a:t>b</a:t>
            </a:r>
            <a:r>
              <a:rPr lang="tr-TR" altLang="tr-TR" sz="4400" b="1" dirty="0">
                <a:solidFill>
                  <a:srgbClr val="92D050"/>
                </a:solidFill>
                <a:latin typeface="+mn-lt"/>
              </a:rPr>
              <a:t>e</a:t>
            </a:r>
            <a:r>
              <a:rPr lang="tr-TR" altLang="tr-TR" sz="4400" b="1" dirty="0">
                <a:solidFill>
                  <a:srgbClr val="EF19C1"/>
                </a:solidFill>
                <a:latin typeface="+mn-lt"/>
              </a:rPr>
              <a:t>s</a:t>
            </a:r>
            <a:r>
              <a:rPr lang="tr-TR" altLang="tr-TR" sz="4400" b="1" dirty="0">
                <a:solidFill>
                  <a:srgbClr val="3366FF"/>
                </a:solidFill>
                <a:latin typeface="+mn-lt"/>
              </a:rPr>
              <a:t>l</a:t>
            </a:r>
            <a:r>
              <a:rPr lang="tr-TR" altLang="tr-TR" sz="4400" b="1" dirty="0">
                <a:solidFill>
                  <a:schemeClr val="accent4"/>
                </a:solidFill>
                <a:latin typeface="+mn-lt"/>
              </a:rPr>
              <a:t>e</a:t>
            </a:r>
            <a:r>
              <a:rPr lang="tr-TR" altLang="tr-TR" sz="4400" b="1" dirty="0">
                <a:solidFill>
                  <a:srgbClr val="00B050"/>
                </a:solidFill>
                <a:latin typeface="+mn-lt"/>
              </a:rPr>
              <a:t>n</a:t>
            </a:r>
            <a:r>
              <a:rPr lang="tr-TR" altLang="tr-TR" sz="4400" b="1" dirty="0">
                <a:solidFill>
                  <a:srgbClr val="7030A0"/>
                </a:solidFill>
                <a:latin typeface="+mn-lt"/>
              </a:rPr>
              <a:t>m</a:t>
            </a:r>
            <a:r>
              <a:rPr lang="tr-TR" altLang="tr-TR" sz="4400" b="1" dirty="0">
                <a:solidFill>
                  <a:srgbClr val="C00000"/>
                </a:solidFill>
                <a:latin typeface="+mn-lt"/>
              </a:rPr>
              <a:t>e</a:t>
            </a:r>
            <a:endParaRPr lang="tr-TR" altLang="tr-TR" sz="4400" b="1" dirty="0">
              <a:solidFill>
                <a:srgbClr val="FF0000"/>
              </a:solidFill>
              <a:latin typeface="+mn-lt"/>
            </a:endParaRPr>
          </a:p>
        </p:txBody>
      </p:sp>
    </p:spTree>
    <p:extLst>
      <p:ext uri="{BB962C8B-B14F-4D97-AF65-F5344CB8AC3E}">
        <p14:creationId xmlns:p14="http://schemas.microsoft.com/office/powerpoint/2010/main" val="1798949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rotWithShape="1">
          <a:blip r:embed="rId2" cstate="print">
            <a:extLst>
              <a:ext uri="{28A0092B-C50C-407E-A947-70E740481C1C}">
                <a14:useLocalDpi xmlns:a14="http://schemas.microsoft.com/office/drawing/2010/main" val="0"/>
              </a:ext>
            </a:extLst>
          </a:blip>
          <a:srcRect l="9276" t="4851" r="6677" b="5901"/>
          <a:stretch/>
        </p:blipFill>
        <p:spPr>
          <a:xfrm>
            <a:off x="4003382" y="1137243"/>
            <a:ext cx="2861820" cy="2507781"/>
          </a:xfrm>
          <a:prstGeom prst="rect">
            <a:avLst/>
          </a:prstGeom>
        </p:spPr>
      </p:pic>
      <p:pic>
        <p:nvPicPr>
          <p:cNvPr id="16" name="Resim 15"/>
          <p:cNvPicPr>
            <a:picLocks noChangeAspect="1"/>
          </p:cNvPicPr>
          <p:nvPr/>
        </p:nvPicPr>
        <p:blipFill rotWithShape="1">
          <a:blip r:embed="rId3" cstate="print">
            <a:extLst>
              <a:ext uri="{28A0092B-C50C-407E-A947-70E740481C1C}">
                <a14:useLocalDpi xmlns:a14="http://schemas.microsoft.com/office/drawing/2010/main" val="0"/>
              </a:ext>
            </a:extLst>
          </a:blip>
          <a:srcRect r="44828"/>
          <a:stretch/>
        </p:blipFill>
        <p:spPr>
          <a:xfrm>
            <a:off x="7487816" y="352978"/>
            <a:ext cx="1656184" cy="1909167"/>
          </a:xfrm>
          <a:prstGeom prst="rect">
            <a:avLst/>
          </a:prstGeom>
        </p:spPr>
      </p:pic>
      <p:pic>
        <p:nvPicPr>
          <p:cNvPr id="4" name="Resim 3"/>
          <p:cNvPicPr>
            <a:picLocks noChangeAspect="1"/>
          </p:cNvPicPr>
          <p:nvPr/>
        </p:nvPicPr>
        <p:blipFill rotWithShape="1">
          <a:blip r:embed="rId4" cstate="print">
            <a:extLst>
              <a:ext uri="{28A0092B-C50C-407E-A947-70E740481C1C}">
                <a14:useLocalDpi xmlns:a14="http://schemas.microsoft.com/office/drawing/2010/main" val="0"/>
              </a:ext>
            </a:extLst>
          </a:blip>
          <a:srcRect t="10414" b="13222"/>
          <a:stretch/>
        </p:blipFill>
        <p:spPr>
          <a:xfrm>
            <a:off x="4516722" y="3573016"/>
            <a:ext cx="2133707" cy="1584176"/>
          </a:xfrm>
          <a:prstGeom prst="rect">
            <a:avLst/>
          </a:prstGeom>
        </p:spPr>
      </p:pic>
      <p:pic>
        <p:nvPicPr>
          <p:cNvPr id="10" name="Resim 9"/>
          <p:cNvPicPr>
            <a:picLocks noChangeAspect="1"/>
          </p:cNvPicPr>
          <p:nvPr/>
        </p:nvPicPr>
        <p:blipFill rotWithShape="1">
          <a:blip r:embed="rId5" cstate="print">
            <a:extLst>
              <a:ext uri="{28A0092B-C50C-407E-A947-70E740481C1C}">
                <a14:useLocalDpi xmlns:a14="http://schemas.microsoft.com/office/drawing/2010/main" val="0"/>
              </a:ext>
            </a:extLst>
          </a:blip>
          <a:srcRect l="5461" t="6951" r="5461" b="13250"/>
          <a:stretch/>
        </p:blipFill>
        <p:spPr>
          <a:xfrm>
            <a:off x="2938979" y="3717032"/>
            <a:ext cx="1495604" cy="1386168"/>
          </a:xfrm>
          <a:prstGeom prst="rect">
            <a:avLst/>
          </a:prstGeom>
        </p:spPr>
      </p:pic>
      <p:pic>
        <p:nvPicPr>
          <p:cNvPr id="9" name="Resim 8"/>
          <p:cNvPicPr>
            <a:picLocks noChangeAspect="1"/>
          </p:cNvPicPr>
          <p:nvPr/>
        </p:nvPicPr>
        <p:blipFill rotWithShape="1">
          <a:blip r:embed="rId6" cstate="print">
            <a:extLst>
              <a:ext uri="{28A0092B-C50C-407E-A947-70E740481C1C}">
                <a14:useLocalDpi xmlns:a14="http://schemas.microsoft.com/office/drawing/2010/main" val="0"/>
              </a:ext>
            </a:extLst>
          </a:blip>
          <a:srcRect l="6376" t="4851" r="6376" b="8000"/>
          <a:stretch/>
        </p:blipFill>
        <p:spPr>
          <a:xfrm>
            <a:off x="6923109" y="2294564"/>
            <a:ext cx="2181661" cy="1676647"/>
          </a:xfrm>
          <a:prstGeom prst="rect">
            <a:avLst/>
          </a:prstGeom>
        </p:spPr>
      </p:pic>
      <p:pic>
        <p:nvPicPr>
          <p:cNvPr id="8" name="Resim 7"/>
          <p:cNvPicPr>
            <a:picLocks noChangeAspect="1"/>
          </p:cNvPicPr>
          <p:nvPr/>
        </p:nvPicPr>
        <p:blipFill rotWithShape="1">
          <a:blip r:embed="rId7" cstate="print">
            <a:extLst>
              <a:ext uri="{28A0092B-C50C-407E-A947-70E740481C1C}">
                <a14:useLocalDpi xmlns:a14="http://schemas.microsoft.com/office/drawing/2010/main" val="0"/>
              </a:ext>
            </a:extLst>
          </a:blip>
          <a:srcRect l="10713" t="6358" r="9910" b="12460"/>
          <a:stretch/>
        </p:blipFill>
        <p:spPr>
          <a:xfrm>
            <a:off x="6372200" y="4030793"/>
            <a:ext cx="2761008" cy="2823758"/>
          </a:xfrm>
          <a:prstGeom prst="rect">
            <a:avLst/>
          </a:prstGeom>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00B050"/>
                </a:solidFill>
                <a:latin typeface="Comic Sans MS" panose="030F0702030302020204" pitchFamily="66" charset="0"/>
              </a:rPr>
              <a:t>3. S</a:t>
            </a:r>
            <a:r>
              <a:rPr lang="tr-TR" altLang="tr-TR" sz="4800" dirty="0" smtClean="0">
                <a:solidFill>
                  <a:srgbClr val="00B050"/>
                </a:solidFill>
                <a:latin typeface="Comic Sans MS" panose="030F0702030302020204" pitchFamily="66" charset="0"/>
              </a:rPr>
              <a:t>ebzeler </a:t>
            </a:r>
            <a:r>
              <a:rPr lang="tr-TR" altLang="tr-TR" sz="4800" dirty="0">
                <a:solidFill>
                  <a:srgbClr val="00B050"/>
                </a:solidFill>
                <a:latin typeface="Comic Sans MS" panose="030F0702030302020204" pitchFamily="66" charset="0"/>
              </a:rPr>
              <a:t>grubu</a:t>
            </a:r>
          </a:p>
        </p:txBody>
      </p:sp>
      <p:sp>
        <p:nvSpPr>
          <p:cNvPr id="3" name="İçerik Yer Tutucusu 2"/>
          <p:cNvSpPr>
            <a:spLocks noGrp="1"/>
          </p:cNvSpPr>
          <p:nvPr>
            <p:ph idx="1"/>
          </p:nvPr>
        </p:nvSpPr>
        <p:spPr>
          <a:xfrm>
            <a:off x="457200" y="1378796"/>
            <a:ext cx="8229600" cy="4747368"/>
          </a:xfrm>
        </p:spPr>
        <p:txBody>
          <a:bodyPr/>
          <a:lstStyle/>
          <a:p>
            <a:pPr marL="0" indent="0">
              <a:buNone/>
            </a:pPr>
            <a:r>
              <a:rPr lang="tr-TR" b="1" dirty="0" smtClean="0">
                <a:solidFill>
                  <a:srgbClr val="00B050"/>
                </a:solidFill>
                <a:latin typeface="Calibri" panose="020F0502020204030204" pitchFamily="34" charset="0"/>
                <a:cs typeface="Calibri" panose="020F0502020204030204" pitchFamily="34" charset="0"/>
              </a:rPr>
              <a:t>Tüm sebzeler </a:t>
            </a:r>
            <a:endParaRPr lang="tr-TR" b="1" dirty="0">
              <a:solidFill>
                <a:srgbClr val="00B050"/>
              </a:solidFill>
              <a:latin typeface="Calibri" panose="020F0502020204030204" pitchFamily="34" charset="0"/>
              <a:cs typeface="Calibri" panose="020F0502020204030204" pitchFamily="34" charset="0"/>
            </a:endParaRPr>
          </a:p>
        </p:txBody>
      </p:sp>
      <p:pic>
        <p:nvPicPr>
          <p:cNvPr id="15" name="Picture 2" descr="gÃ¼len yÃ¼z emoji ile ilgili gÃ¶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2734" y="1410370"/>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rotWithShape="1">
          <a:blip r:embed="rId9" cstate="print">
            <a:extLst>
              <a:ext uri="{28A0092B-C50C-407E-A947-70E740481C1C}">
                <a14:useLocalDpi xmlns:a14="http://schemas.microsoft.com/office/drawing/2010/main" val="0"/>
              </a:ext>
            </a:extLst>
          </a:blip>
          <a:srcRect l="7783" t="18752" r="6612" b="15346"/>
          <a:stretch/>
        </p:blipFill>
        <p:spPr>
          <a:xfrm>
            <a:off x="974833" y="2217686"/>
            <a:ext cx="1213599" cy="772290"/>
          </a:xfrm>
          <a:prstGeom prst="rect">
            <a:avLst/>
          </a:prstGeom>
        </p:spPr>
      </p:pic>
      <p:pic>
        <p:nvPicPr>
          <p:cNvPr id="6" name="Resim 5"/>
          <p:cNvPicPr>
            <a:picLocks noChangeAspect="1"/>
          </p:cNvPicPr>
          <p:nvPr/>
        </p:nvPicPr>
        <p:blipFill rotWithShape="1">
          <a:blip r:embed="rId10" cstate="print">
            <a:extLst>
              <a:ext uri="{28A0092B-C50C-407E-A947-70E740481C1C}">
                <a14:useLocalDpi xmlns:a14="http://schemas.microsoft.com/office/drawing/2010/main" val="0"/>
              </a:ext>
            </a:extLst>
          </a:blip>
          <a:srcRect l="5858" t="25283" r="9332" b="11966"/>
          <a:stretch/>
        </p:blipFill>
        <p:spPr>
          <a:xfrm rot="1503252">
            <a:off x="-50669" y="3265385"/>
            <a:ext cx="2886314" cy="1306994"/>
          </a:xfrm>
          <a:prstGeom prst="rect">
            <a:avLst/>
          </a:prstGeom>
        </p:spPr>
      </p:pic>
      <p:pic>
        <p:nvPicPr>
          <p:cNvPr id="11" name="Resim 10"/>
          <p:cNvPicPr>
            <a:picLocks noChangeAspect="1"/>
          </p:cNvPicPr>
          <p:nvPr/>
        </p:nvPicPr>
        <p:blipFill rotWithShape="1">
          <a:blip r:embed="rId11" cstate="print">
            <a:extLst>
              <a:ext uri="{28A0092B-C50C-407E-A947-70E740481C1C}">
                <a14:useLocalDpi xmlns:a14="http://schemas.microsoft.com/office/drawing/2010/main" val="0"/>
              </a:ext>
            </a:extLst>
          </a:blip>
          <a:srcRect l="8353" t="3123" r="10062" b="7970"/>
          <a:stretch/>
        </p:blipFill>
        <p:spPr>
          <a:xfrm>
            <a:off x="2326949" y="2087175"/>
            <a:ext cx="1444457" cy="1574088"/>
          </a:xfrm>
          <a:prstGeom prst="rect">
            <a:avLst/>
          </a:prstGeom>
        </p:spPr>
      </p:pic>
      <p:pic>
        <p:nvPicPr>
          <p:cNvPr id="13" name="Resim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962129"/>
            <a:ext cx="2843808" cy="1895872"/>
          </a:xfrm>
          <a:prstGeom prst="rect">
            <a:avLst/>
          </a:prstGeom>
        </p:spPr>
      </p:pic>
      <p:pic>
        <p:nvPicPr>
          <p:cNvPr id="18" name="Resim 17"/>
          <p:cNvPicPr>
            <a:picLocks noChangeAspect="1"/>
          </p:cNvPicPr>
          <p:nvPr/>
        </p:nvPicPr>
        <p:blipFill>
          <a:blip r:embed="rId13"/>
          <a:stretch>
            <a:fillRect/>
          </a:stretch>
        </p:blipFill>
        <p:spPr>
          <a:xfrm>
            <a:off x="3275629" y="6338847"/>
            <a:ext cx="2592742" cy="504000"/>
          </a:xfrm>
          <a:prstGeom prst="rect">
            <a:avLst/>
          </a:prstGeom>
        </p:spPr>
      </p:pic>
      <p:pic>
        <p:nvPicPr>
          <p:cNvPr id="7" name="Resim 6"/>
          <p:cNvPicPr>
            <a:picLocks noChangeAspect="1"/>
          </p:cNvPicPr>
          <p:nvPr/>
        </p:nvPicPr>
        <p:blipFill rotWithShape="1">
          <a:blip r:embed="rId14" cstate="print">
            <a:extLst>
              <a:ext uri="{28A0092B-C50C-407E-A947-70E740481C1C}">
                <a14:useLocalDpi xmlns:a14="http://schemas.microsoft.com/office/drawing/2010/main" val="0"/>
              </a:ext>
            </a:extLst>
          </a:blip>
          <a:srcRect l="9962" t="10569" r="8341" b="10439"/>
          <a:stretch/>
        </p:blipFill>
        <p:spPr>
          <a:xfrm>
            <a:off x="3444762" y="5098173"/>
            <a:ext cx="1680637" cy="1229734"/>
          </a:xfrm>
          <a:prstGeom prst="rect">
            <a:avLst/>
          </a:prstGeom>
        </p:spPr>
      </p:pic>
    </p:spTree>
    <p:extLst>
      <p:ext uri="{BB962C8B-B14F-4D97-AF65-F5344CB8AC3E}">
        <p14:creationId xmlns:p14="http://schemas.microsoft.com/office/powerpoint/2010/main" val="1865855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a:blip r:embed="rId2"/>
          <a:stretch>
            <a:fillRect/>
          </a:stretch>
        </p:blipFill>
        <p:spPr>
          <a:xfrm>
            <a:off x="3275629" y="6338847"/>
            <a:ext cx="2592742" cy="504000"/>
          </a:xfrm>
          <a:prstGeom prst="rect">
            <a:avLst/>
          </a:prstGeom>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rgbClr val="EF19C1"/>
                </a:solidFill>
                <a:latin typeface="Calibri" panose="020F0502020204030204" pitchFamily="34" charset="0"/>
                <a:cs typeface="Calibri" panose="020F0502020204030204" pitchFamily="34" charset="0"/>
              </a:rPr>
              <a:t>4. M</a:t>
            </a:r>
            <a:r>
              <a:rPr lang="tr-TR" altLang="tr-TR" sz="4800" dirty="0" smtClean="0">
                <a:solidFill>
                  <a:srgbClr val="EF19C1"/>
                </a:solidFill>
                <a:latin typeface="Calibri" panose="020F0502020204030204" pitchFamily="34" charset="0"/>
                <a:cs typeface="Calibri" panose="020F0502020204030204" pitchFamily="34" charset="0"/>
              </a:rPr>
              <a:t>eyveler </a:t>
            </a:r>
            <a:r>
              <a:rPr lang="tr-TR" altLang="tr-TR" sz="4800" dirty="0">
                <a:solidFill>
                  <a:srgbClr val="EF19C1"/>
                </a:solidFill>
                <a:latin typeface="Calibri" panose="020F0502020204030204" pitchFamily="34" charset="0"/>
                <a:cs typeface="Calibri" panose="020F0502020204030204" pitchFamily="34" charset="0"/>
              </a:rPr>
              <a:t>grubu</a:t>
            </a:r>
          </a:p>
        </p:txBody>
      </p:sp>
      <p:sp>
        <p:nvSpPr>
          <p:cNvPr id="12" name="İçerik Yer Tutucusu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tr-TR" dirty="0" smtClean="0">
                <a:solidFill>
                  <a:srgbClr val="EF19C1"/>
                </a:solidFill>
                <a:latin typeface="Calibri" panose="020F0502020204030204" pitchFamily="34" charset="0"/>
                <a:cs typeface="Calibri" panose="020F0502020204030204" pitchFamily="34" charset="0"/>
              </a:rPr>
              <a:t>Tüm meyveler </a:t>
            </a:r>
            <a:endParaRPr lang="tr-TR" dirty="0">
              <a:solidFill>
                <a:srgbClr val="EF19C1"/>
              </a:solidFill>
              <a:latin typeface="Calibri" panose="020F0502020204030204" pitchFamily="34" charset="0"/>
              <a:cs typeface="Calibri" panose="020F0502020204030204" pitchFamily="34" charset="0"/>
            </a:endParaRPr>
          </a:p>
        </p:txBody>
      </p:sp>
      <p:pic>
        <p:nvPicPr>
          <p:cNvPr id="14" name="Picture 2" descr="gÃ¼len yÃ¼z emoji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8953" y="1617383"/>
            <a:ext cx="504056" cy="50405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97805">
            <a:off x="4005463" y="2953358"/>
            <a:ext cx="2786911" cy="1725098"/>
          </a:xfrm>
          <a:prstGeom prst="rect">
            <a:avLst/>
          </a:prstGeom>
        </p:spPr>
      </p:pic>
      <p:pic>
        <p:nvPicPr>
          <p:cNvPr id="6" name="Resim 5"/>
          <p:cNvPicPr>
            <a:picLocks noChangeAspect="1"/>
          </p:cNvPicPr>
          <p:nvPr/>
        </p:nvPicPr>
        <p:blipFill rotWithShape="1">
          <a:blip r:embed="rId5" cstate="print">
            <a:extLst>
              <a:ext uri="{28A0092B-C50C-407E-A947-70E740481C1C}">
                <a14:useLocalDpi xmlns:a14="http://schemas.microsoft.com/office/drawing/2010/main" val="0"/>
              </a:ext>
            </a:extLst>
          </a:blip>
          <a:srcRect l="18038" t="17283" r="17501" b="17955"/>
          <a:stretch/>
        </p:blipFill>
        <p:spPr>
          <a:xfrm>
            <a:off x="6072534" y="4374186"/>
            <a:ext cx="3059396" cy="2458890"/>
          </a:xfrm>
          <a:prstGeom prst="rect">
            <a:avLst/>
          </a:prstGeom>
        </p:spPr>
      </p:pic>
      <p:pic>
        <p:nvPicPr>
          <p:cNvPr id="7" name="Resim 6"/>
          <p:cNvPicPr>
            <a:picLocks noChangeAspect="1"/>
          </p:cNvPicPr>
          <p:nvPr/>
        </p:nvPicPr>
        <p:blipFill rotWithShape="1">
          <a:blip r:embed="rId6" cstate="print">
            <a:extLst>
              <a:ext uri="{28A0092B-C50C-407E-A947-70E740481C1C}">
                <a14:useLocalDpi xmlns:a14="http://schemas.microsoft.com/office/drawing/2010/main" val="0"/>
              </a:ext>
            </a:extLst>
          </a:blip>
          <a:srcRect l="12200" t="6024" r="14563" b="6024"/>
          <a:stretch/>
        </p:blipFill>
        <p:spPr>
          <a:xfrm>
            <a:off x="4251777" y="4750180"/>
            <a:ext cx="1353249" cy="1571514"/>
          </a:xfrm>
          <a:prstGeom prst="rect">
            <a:avLst/>
          </a:prstGeom>
        </p:spPr>
      </p:pic>
      <p:pic>
        <p:nvPicPr>
          <p:cNvPr id="8" name="Resim 7"/>
          <p:cNvPicPr>
            <a:picLocks noChangeAspect="1"/>
          </p:cNvPicPr>
          <p:nvPr/>
        </p:nvPicPr>
        <p:blipFill rotWithShape="1">
          <a:blip r:embed="rId7" cstate="print">
            <a:extLst>
              <a:ext uri="{28A0092B-C50C-407E-A947-70E740481C1C}">
                <a14:useLocalDpi xmlns:a14="http://schemas.microsoft.com/office/drawing/2010/main" val="0"/>
              </a:ext>
            </a:extLst>
          </a:blip>
          <a:srcRect l="12200" t="9910" r="7476" b="9910"/>
          <a:stretch/>
        </p:blipFill>
        <p:spPr>
          <a:xfrm>
            <a:off x="232380" y="2571196"/>
            <a:ext cx="2785933" cy="2294298"/>
          </a:xfrm>
          <a:prstGeom prst="rect">
            <a:avLst/>
          </a:prstGeom>
        </p:spPr>
      </p:pic>
      <p:pic>
        <p:nvPicPr>
          <p:cNvPr id="9" name="Resim 8"/>
          <p:cNvPicPr>
            <a:picLocks noChangeAspect="1"/>
          </p:cNvPicPr>
          <p:nvPr/>
        </p:nvPicPr>
        <p:blipFill rotWithShape="1">
          <a:blip r:embed="rId8" cstate="print">
            <a:extLst>
              <a:ext uri="{28A0092B-C50C-407E-A947-70E740481C1C}">
                <a14:useLocalDpi xmlns:a14="http://schemas.microsoft.com/office/drawing/2010/main" val="0"/>
              </a:ext>
            </a:extLst>
          </a:blip>
          <a:srcRect l="19574" t="14542" r="21706" b="13087"/>
          <a:stretch/>
        </p:blipFill>
        <p:spPr>
          <a:xfrm>
            <a:off x="2256732" y="5004714"/>
            <a:ext cx="1229089" cy="1474906"/>
          </a:xfrm>
          <a:prstGeom prst="rect">
            <a:avLst/>
          </a:prstGeom>
        </p:spPr>
      </p:pic>
      <p:pic>
        <p:nvPicPr>
          <p:cNvPr id="10" name="Resim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0377" y="1423370"/>
            <a:ext cx="1087678" cy="1021329"/>
          </a:xfrm>
          <a:prstGeom prst="rect">
            <a:avLst/>
          </a:prstGeom>
        </p:spPr>
      </p:pic>
      <p:pic>
        <p:nvPicPr>
          <p:cNvPr id="11" name="Resim 10"/>
          <p:cNvPicPr>
            <a:picLocks noChangeAspect="1"/>
          </p:cNvPicPr>
          <p:nvPr/>
        </p:nvPicPr>
        <p:blipFill rotWithShape="1">
          <a:blip r:embed="rId10" cstate="print">
            <a:extLst>
              <a:ext uri="{28A0092B-C50C-407E-A947-70E740481C1C}">
                <a14:useLocalDpi xmlns:a14="http://schemas.microsoft.com/office/drawing/2010/main" val="0"/>
              </a:ext>
            </a:extLst>
          </a:blip>
          <a:srcRect l="4232" t="2161" r="4684" b="6757"/>
          <a:stretch/>
        </p:blipFill>
        <p:spPr>
          <a:xfrm>
            <a:off x="3882653" y="1105350"/>
            <a:ext cx="2032179" cy="2032179"/>
          </a:xfrm>
          <a:prstGeom prst="rect">
            <a:avLst/>
          </a:prstGeom>
        </p:spPr>
      </p:pic>
      <p:pic>
        <p:nvPicPr>
          <p:cNvPr id="15" name="Resim 14"/>
          <p:cNvPicPr>
            <a:picLocks noChangeAspect="1"/>
          </p:cNvPicPr>
          <p:nvPr/>
        </p:nvPicPr>
        <p:blipFill rotWithShape="1">
          <a:blip r:embed="rId11" cstate="print">
            <a:extLst>
              <a:ext uri="{28A0092B-C50C-407E-A947-70E740481C1C}">
                <a14:useLocalDpi xmlns:a14="http://schemas.microsoft.com/office/drawing/2010/main" val="0"/>
              </a:ext>
            </a:extLst>
          </a:blip>
          <a:srcRect l="7476" t="9267" r="7476" b="9267"/>
          <a:stretch/>
        </p:blipFill>
        <p:spPr>
          <a:xfrm>
            <a:off x="106813" y="5629474"/>
            <a:ext cx="2112900" cy="1173833"/>
          </a:xfrm>
          <a:prstGeom prst="rect">
            <a:avLst/>
          </a:prstGeom>
        </p:spPr>
      </p:pic>
      <p:pic>
        <p:nvPicPr>
          <p:cNvPr id="13" name="Resim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00465" y="212167"/>
            <a:ext cx="1731465" cy="2595899"/>
          </a:xfrm>
          <a:prstGeom prst="rect">
            <a:avLst/>
          </a:prstGeom>
        </p:spPr>
      </p:pic>
    </p:spTree>
    <p:extLst>
      <p:ext uri="{BB962C8B-B14F-4D97-AF65-F5344CB8AC3E}">
        <p14:creationId xmlns:p14="http://schemas.microsoft.com/office/powerpoint/2010/main" val="1904759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rotWithShape="1">
          <a:blip r:embed="rId2" cstate="print">
            <a:extLst>
              <a:ext uri="{28A0092B-C50C-407E-A947-70E740481C1C}">
                <a14:useLocalDpi xmlns:a14="http://schemas.microsoft.com/office/drawing/2010/main" val="0"/>
              </a:ext>
            </a:extLst>
          </a:blip>
          <a:srcRect l="3692" t="8522" r="3590" b="16585"/>
          <a:stretch/>
        </p:blipFill>
        <p:spPr>
          <a:xfrm>
            <a:off x="7207957" y="3571944"/>
            <a:ext cx="1872208" cy="936104"/>
          </a:xfrm>
          <a:prstGeom prst="rect">
            <a:avLst/>
          </a:prstGeom>
        </p:spPr>
      </p:pic>
      <p:pic>
        <p:nvPicPr>
          <p:cNvPr id="15" name="Resim 14"/>
          <p:cNvPicPr>
            <a:picLocks noChangeAspect="1"/>
          </p:cNvPicPr>
          <p:nvPr/>
        </p:nvPicPr>
        <p:blipFill rotWithShape="1">
          <a:blip r:embed="rId3" cstate="print">
            <a:extLst>
              <a:ext uri="{28A0092B-C50C-407E-A947-70E740481C1C}">
                <a14:useLocalDpi xmlns:a14="http://schemas.microsoft.com/office/drawing/2010/main" val="0"/>
              </a:ext>
            </a:extLst>
          </a:blip>
          <a:srcRect r="44828"/>
          <a:stretch/>
        </p:blipFill>
        <p:spPr>
          <a:xfrm>
            <a:off x="7956376" y="904594"/>
            <a:ext cx="1187624" cy="1369034"/>
          </a:xfrm>
          <a:prstGeom prst="rect">
            <a:avLst/>
          </a:prstGeom>
        </p:spPr>
      </p:pic>
      <p:pic>
        <p:nvPicPr>
          <p:cNvPr id="8" name="Resim 7"/>
          <p:cNvPicPr>
            <a:picLocks noChangeAspect="1"/>
          </p:cNvPicPr>
          <p:nvPr/>
        </p:nvPicPr>
        <p:blipFill rotWithShape="1">
          <a:blip r:embed="rId4" cstate="print">
            <a:extLst>
              <a:ext uri="{28A0092B-C50C-407E-A947-70E740481C1C}">
                <a14:useLocalDpi xmlns:a14="http://schemas.microsoft.com/office/drawing/2010/main" val="0"/>
              </a:ext>
            </a:extLst>
          </a:blip>
          <a:srcRect l="10713" t="6358" r="9910" b="12460"/>
          <a:stretch/>
        </p:blipFill>
        <p:spPr>
          <a:xfrm>
            <a:off x="7297959" y="5001170"/>
            <a:ext cx="1819477" cy="1860828"/>
          </a:xfrm>
          <a:prstGeom prst="rect">
            <a:avLst/>
          </a:prstGeom>
        </p:spPr>
      </p:pic>
      <p:pic>
        <p:nvPicPr>
          <p:cNvPr id="24" name="Resim 23"/>
          <p:cNvPicPr>
            <a:picLocks noChangeAspect="1"/>
          </p:cNvPicPr>
          <p:nvPr/>
        </p:nvPicPr>
        <p:blipFill rotWithShape="1">
          <a:blip r:embed="rId5" cstate="print">
            <a:extLst>
              <a:ext uri="{28A0092B-C50C-407E-A947-70E740481C1C}">
                <a14:useLocalDpi xmlns:a14="http://schemas.microsoft.com/office/drawing/2010/main" val="0"/>
              </a:ext>
            </a:extLst>
          </a:blip>
          <a:srcRect l="8121" r="2050" b="4914"/>
          <a:stretch/>
        </p:blipFill>
        <p:spPr>
          <a:xfrm>
            <a:off x="5864828" y="5544230"/>
            <a:ext cx="813285" cy="1290654"/>
          </a:xfrm>
          <a:prstGeom prst="rect">
            <a:avLst/>
          </a:prstGeom>
        </p:spPr>
      </p:pic>
      <p:pic>
        <p:nvPicPr>
          <p:cNvPr id="23" name="Resim 22"/>
          <p:cNvPicPr>
            <a:picLocks noChangeAspect="1"/>
          </p:cNvPicPr>
          <p:nvPr/>
        </p:nvPicPr>
        <p:blipFill rotWithShape="1">
          <a:blip r:embed="rId6" cstate="print">
            <a:extLst>
              <a:ext uri="{28A0092B-C50C-407E-A947-70E740481C1C}">
                <a14:useLocalDpi xmlns:a14="http://schemas.microsoft.com/office/drawing/2010/main" val="0"/>
              </a:ext>
            </a:extLst>
          </a:blip>
          <a:srcRect l="4232" t="2161" r="4684" b="6757"/>
          <a:stretch/>
        </p:blipFill>
        <p:spPr>
          <a:xfrm>
            <a:off x="7835449" y="2290842"/>
            <a:ext cx="1183111" cy="1183111"/>
          </a:xfrm>
          <a:prstGeom prst="rect">
            <a:avLst/>
          </a:prstGeom>
        </p:spPr>
      </p:pic>
      <p:pic>
        <p:nvPicPr>
          <p:cNvPr id="20" name="Resim 19"/>
          <p:cNvPicPr>
            <a:picLocks noChangeAspect="1"/>
          </p:cNvPicPr>
          <p:nvPr/>
        </p:nvPicPr>
        <p:blipFill rotWithShape="1">
          <a:blip r:embed="rId7" cstate="print">
            <a:extLst>
              <a:ext uri="{28A0092B-C50C-407E-A947-70E740481C1C}">
                <a14:useLocalDpi xmlns:a14="http://schemas.microsoft.com/office/drawing/2010/main" val="0"/>
              </a:ext>
            </a:extLst>
          </a:blip>
          <a:srcRect l="12200" t="9910" r="7476" b="9910"/>
          <a:stretch/>
        </p:blipFill>
        <p:spPr>
          <a:xfrm>
            <a:off x="3850998" y="5452058"/>
            <a:ext cx="1621938" cy="1335714"/>
          </a:xfrm>
          <a:prstGeom prst="rect">
            <a:avLst/>
          </a:prstGeom>
        </p:spPr>
      </p:pic>
      <p:sp>
        <p:nvSpPr>
          <p:cNvPr id="16" name="İçerik Yer Tutucusu 2"/>
          <p:cNvSpPr>
            <a:spLocks noGrp="1"/>
          </p:cNvSpPr>
          <p:nvPr>
            <p:ph idx="1"/>
          </p:nvPr>
        </p:nvSpPr>
        <p:spPr>
          <a:xfrm>
            <a:off x="301283" y="1052736"/>
            <a:ext cx="8229600" cy="4241702"/>
          </a:xfrm>
        </p:spPr>
        <p:txBody>
          <a:bodyPr>
            <a:normAutofit/>
          </a:bodyPr>
          <a:lstStyle/>
          <a:p>
            <a:r>
              <a:rPr lang="tr-TR" sz="2800" dirty="0" smtClean="0"/>
              <a:t>Bileşimlerinin önemli bir kısmı sudur</a:t>
            </a:r>
          </a:p>
          <a:p>
            <a:r>
              <a:rPr lang="tr-TR" sz="2800" dirty="0" smtClean="0"/>
              <a:t>Enerji içerikleri düşüktür</a:t>
            </a:r>
          </a:p>
          <a:p>
            <a:r>
              <a:rPr lang="tr-TR" sz="2800" dirty="0" smtClean="0"/>
              <a:t>Mineraller </a:t>
            </a:r>
            <a:r>
              <a:rPr lang="tr-TR" sz="2800" dirty="0"/>
              <a:t>ve vitaminler bakımından </a:t>
            </a:r>
            <a:endParaRPr lang="tr-TR" sz="2800" dirty="0" smtClean="0"/>
          </a:p>
          <a:p>
            <a:pPr lvl="1"/>
            <a:r>
              <a:rPr lang="tr-TR" sz="2400" dirty="0" smtClean="0"/>
              <a:t>özellikle </a:t>
            </a:r>
            <a:r>
              <a:rPr lang="tr-TR" sz="2400" dirty="0"/>
              <a:t>folat (folik asit</a:t>
            </a:r>
            <a:r>
              <a:rPr lang="tr-TR" sz="2400" dirty="0" smtClean="0"/>
              <a:t>)</a:t>
            </a:r>
          </a:p>
          <a:p>
            <a:pPr lvl="1"/>
            <a:r>
              <a:rPr lang="tr-TR" sz="2400" dirty="0" smtClean="0"/>
              <a:t>A </a:t>
            </a:r>
            <a:r>
              <a:rPr lang="tr-TR" sz="2400" dirty="0"/>
              <a:t>vitaminin ön ögesi olan </a:t>
            </a:r>
            <a:r>
              <a:rPr lang="tr-TR" sz="2400" dirty="0" smtClean="0"/>
              <a:t>beta-karoten</a:t>
            </a:r>
          </a:p>
          <a:p>
            <a:pPr lvl="1"/>
            <a:r>
              <a:rPr lang="tr-TR" sz="2400" dirty="0" smtClean="0"/>
              <a:t>E</a:t>
            </a:r>
            <a:r>
              <a:rPr lang="tr-TR" sz="2400" dirty="0"/>
              <a:t>, C, B</a:t>
            </a:r>
            <a:r>
              <a:rPr lang="tr-TR" sz="2400" baseline="-25000" dirty="0"/>
              <a:t>2</a:t>
            </a:r>
            <a:r>
              <a:rPr lang="tr-TR" sz="2400" dirty="0"/>
              <a:t> </a:t>
            </a:r>
            <a:r>
              <a:rPr lang="tr-TR" sz="2400" dirty="0" smtClean="0"/>
              <a:t>vitamini</a:t>
            </a:r>
          </a:p>
          <a:p>
            <a:pPr lvl="1"/>
            <a:r>
              <a:rPr lang="tr-TR" sz="2400" dirty="0" smtClean="0"/>
              <a:t>kalsiyum</a:t>
            </a:r>
            <a:r>
              <a:rPr lang="tr-TR" sz="2400" dirty="0"/>
              <a:t>, potasyum, demir, </a:t>
            </a:r>
            <a:r>
              <a:rPr lang="tr-TR" sz="2400" dirty="0" smtClean="0"/>
              <a:t>magnezyum</a:t>
            </a:r>
          </a:p>
          <a:p>
            <a:pPr lvl="1"/>
            <a:r>
              <a:rPr lang="tr-TR" sz="2400" dirty="0" smtClean="0"/>
              <a:t>posa </a:t>
            </a:r>
            <a:r>
              <a:rPr lang="tr-TR" sz="2400" dirty="0"/>
              <a:t>ve diğer antioksidan özellikte olan bileşiklerden </a:t>
            </a:r>
            <a:r>
              <a:rPr lang="tr-TR" sz="2400" dirty="0" smtClean="0"/>
              <a:t>zengindir</a:t>
            </a:r>
            <a:endParaRPr lang="tr-TR" sz="2400" dirty="0"/>
          </a:p>
        </p:txBody>
      </p:sp>
      <p:pic>
        <p:nvPicPr>
          <p:cNvPr id="9" name="Resim 8"/>
          <p:cNvPicPr>
            <a:picLocks noChangeAspect="1"/>
          </p:cNvPicPr>
          <p:nvPr/>
        </p:nvPicPr>
        <p:blipFill rotWithShape="1">
          <a:blip r:embed="rId8" cstate="print">
            <a:extLst>
              <a:ext uri="{28A0092B-C50C-407E-A947-70E740481C1C}">
                <a14:useLocalDpi xmlns:a14="http://schemas.microsoft.com/office/drawing/2010/main" val="0"/>
              </a:ext>
            </a:extLst>
          </a:blip>
          <a:srcRect l="6376" t="4851" r="6376" b="8000"/>
          <a:stretch/>
        </p:blipFill>
        <p:spPr>
          <a:xfrm>
            <a:off x="6465659" y="5002034"/>
            <a:ext cx="1113142" cy="855470"/>
          </a:xfrm>
          <a:prstGeom prst="rect">
            <a:avLst/>
          </a:prstGeom>
        </p:spPr>
      </p:pic>
      <p:sp>
        <p:nvSpPr>
          <p:cNvPr id="2" name="Unvan 1"/>
          <p:cNvSpPr>
            <a:spLocks noGrp="1"/>
          </p:cNvSpPr>
          <p:nvPr>
            <p:ph type="title"/>
          </p:nvPr>
        </p:nvSpPr>
        <p:spPr>
          <a:xfrm>
            <a:off x="457200" y="116632"/>
            <a:ext cx="8229600" cy="963047"/>
          </a:xfrm>
        </p:spPr>
        <p:txBody>
          <a:bodyPr>
            <a:normAutofit/>
          </a:bodyPr>
          <a:lstStyle/>
          <a:p>
            <a:pPr algn="l">
              <a:spcBef>
                <a:spcPts val="375"/>
              </a:spcBef>
              <a:buSzPct val="85000"/>
            </a:pPr>
            <a:r>
              <a:rPr lang="tr-TR" altLang="tr-TR" sz="4800" b="1" dirty="0" smtClean="0">
                <a:solidFill>
                  <a:srgbClr val="00B050"/>
                </a:solidFill>
                <a:latin typeface="Calibri" panose="020F0502020204030204" pitchFamily="34" charset="0"/>
                <a:cs typeface="Calibri" panose="020F0502020204030204" pitchFamily="34" charset="0"/>
              </a:rPr>
              <a:t>Sebze </a:t>
            </a:r>
            <a:r>
              <a:rPr lang="tr-TR" altLang="tr-TR" sz="4800" b="1" dirty="0" smtClean="0">
                <a:latin typeface="Calibri" panose="020F0502020204030204" pitchFamily="34" charset="0"/>
                <a:cs typeface="Calibri" panose="020F0502020204030204" pitchFamily="34" charset="0"/>
              </a:rPr>
              <a:t>ve</a:t>
            </a:r>
            <a:r>
              <a:rPr lang="tr-TR" altLang="tr-TR" sz="4800" b="1" dirty="0" smtClean="0">
                <a:solidFill>
                  <a:srgbClr val="00B050"/>
                </a:solidFill>
                <a:latin typeface="Calibri" panose="020F0502020204030204" pitchFamily="34" charset="0"/>
                <a:cs typeface="Calibri" panose="020F0502020204030204" pitchFamily="34" charset="0"/>
              </a:rPr>
              <a:t> </a:t>
            </a:r>
            <a:r>
              <a:rPr lang="tr-TR" altLang="tr-TR" sz="4800" b="1" dirty="0" smtClean="0">
                <a:solidFill>
                  <a:srgbClr val="EF19C1"/>
                </a:solidFill>
                <a:latin typeface="Calibri" panose="020F0502020204030204" pitchFamily="34" charset="0"/>
                <a:cs typeface="Calibri" panose="020F0502020204030204" pitchFamily="34" charset="0"/>
              </a:rPr>
              <a:t>Meyvelerin;</a:t>
            </a:r>
            <a:endParaRPr lang="tr-TR" altLang="tr-TR" sz="4800" b="1" dirty="0">
              <a:solidFill>
                <a:srgbClr val="EF19C1"/>
              </a:solidFill>
              <a:latin typeface="Calibri" panose="020F0502020204030204" pitchFamily="34" charset="0"/>
              <a:cs typeface="Calibri" panose="020F0502020204030204" pitchFamily="34" charset="0"/>
            </a:endParaRPr>
          </a:p>
        </p:txBody>
      </p:sp>
      <p:pic>
        <p:nvPicPr>
          <p:cNvPr id="5" name="Resim 4"/>
          <p:cNvPicPr>
            <a:picLocks noChangeAspect="1"/>
          </p:cNvPicPr>
          <p:nvPr/>
        </p:nvPicPr>
        <p:blipFill rotWithShape="1">
          <a:blip r:embed="rId9" cstate="print">
            <a:extLst>
              <a:ext uri="{28A0092B-C50C-407E-A947-70E740481C1C}">
                <a14:useLocalDpi xmlns:a14="http://schemas.microsoft.com/office/drawing/2010/main" val="0"/>
              </a:ext>
            </a:extLst>
          </a:blip>
          <a:srcRect l="7783" t="18752" r="6612" b="15346"/>
          <a:stretch/>
        </p:blipFill>
        <p:spPr>
          <a:xfrm>
            <a:off x="909830" y="5652669"/>
            <a:ext cx="619212" cy="394044"/>
          </a:xfrm>
          <a:prstGeom prst="rect">
            <a:avLst/>
          </a:prstGeom>
        </p:spPr>
      </p:pic>
      <p:pic>
        <p:nvPicPr>
          <p:cNvPr id="6" name="Resim 5"/>
          <p:cNvPicPr>
            <a:picLocks noChangeAspect="1"/>
          </p:cNvPicPr>
          <p:nvPr/>
        </p:nvPicPr>
        <p:blipFill rotWithShape="1">
          <a:blip r:embed="rId10" cstate="print">
            <a:extLst>
              <a:ext uri="{28A0092B-C50C-407E-A947-70E740481C1C}">
                <a14:useLocalDpi xmlns:a14="http://schemas.microsoft.com/office/drawing/2010/main" val="0"/>
              </a:ext>
            </a:extLst>
          </a:blip>
          <a:srcRect l="5858" t="25283" r="9332" b="11966"/>
          <a:stretch/>
        </p:blipFill>
        <p:spPr>
          <a:xfrm rot="1503252">
            <a:off x="4489621" y="5247152"/>
            <a:ext cx="1472676" cy="666864"/>
          </a:xfrm>
          <a:prstGeom prst="rect">
            <a:avLst/>
          </a:prstGeom>
        </p:spPr>
      </p:pic>
      <p:pic>
        <p:nvPicPr>
          <p:cNvPr id="11" name="Resim 10"/>
          <p:cNvPicPr>
            <a:picLocks noChangeAspect="1"/>
          </p:cNvPicPr>
          <p:nvPr/>
        </p:nvPicPr>
        <p:blipFill rotWithShape="1">
          <a:blip r:embed="rId11" cstate="print">
            <a:extLst>
              <a:ext uri="{28A0092B-C50C-407E-A947-70E740481C1C}">
                <a14:useLocalDpi xmlns:a14="http://schemas.microsoft.com/office/drawing/2010/main" val="0"/>
              </a:ext>
            </a:extLst>
          </a:blip>
          <a:srcRect l="8353" t="3123" r="10062" b="7970"/>
          <a:stretch/>
        </p:blipFill>
        <p:spPr>
          <a:xfrm>
            <a:off x="7168314" y="910351"/>
            <a:ext cx="737000" cy="803142"/>
          </a:xfrm>
          <a:prstGeom prst="rect">
            <a:avLst/>
          </a:prstGeom>
        </p:spPr>
      </p:pic>
      <p:pic>
        <p:nvPicPr>
          <p:cNvPr id="12" name="Resim 11"/>
          <p:cNvPicPr>
            <a:picLocks noChangeAspect="1"/>
          </p:cNvPicPr>
          <p:nvPr/>
        </p:nvPicPr>
        <p:blipFill rotWithShape="1">
          <a:blip r:embed="rId12" cstate="print">
            <a:extLst>
              <a:ext uri="{28A0092B-C50C-407E-A947-70E740481C1C}">
                <a14:useLocalDpi xmlns:a14="http://schemas.microsoft.com/office/drawing/2010/main" val="0"/>
              </a:ext>
            </a:extLst>
          </a:blip>
          <a:srcRect l="9276" t="4851" r="6677" b="5901"/>
          <a:stretch/>
        </p:blipFill>
        <p:spPr>
          <a:xfrm>
            <a:off x="6179991" y="1720099"/>
            <a:ext cx="1460176" cy="1279536"/>
          </a:xfrm>
          <a:prstGeom prst="rect">
            <a:avLst/>
          </a:prstGeom>
        </p:spPr>
      </p:pic>
      <p:pic>
        <p:nvPicPr>
          <p:cNvPr id="10" name="Resim 9"/>
          <p:cNvPicPr>
            <a:picLocks noChangeAspect="1"/>
          </p:cNvPicPr>
          <p:nvPr/>
        </p:nvPicPr>
        <p:blipFill rotWithShape="1">
          <a:blip r:embed="rId13" cstate="print">
            <a:extLst>
              <a:ext uri="{28A0092B-C50C-407E-A947-70E740481C1C}">
                <a14:useLocalDpi xmlns:a14="http://schemas.microsoft.com/office/drawing/2010/main" val="0"/>
              </a:ext>
            </a:extLst>
          </a:blip>
          <a:srcRect l="5461" t="6951" r="5461" b="13250"/>
          <a:stretch/>
        </p:blipFill>
        <p:spPr>
          <a:xfrm>
            <a:off x="6259132" y="3273875"/>
            <a:ext cx="763098" cy="707260"/>
          </a:xfrm>
          <a:prstGeom prst="rect">
            <a:avLst/>
          </a:prstGeom>
        </p:spPr>
      </p:pic>
      <p:pic>
        <p:nvPicPr>
          <p:cNvPr id="19" name="Resim 18"/>
          <p:cNvPicPr>
            <a:picLocks noChangeAspect="1"/>
          </p:cNvPicPr>
          <p:nvPr/>
        </p:nvPicPr>
        <p:blipFill rotWithShape="1">
          <a:blip r:embed="rId14" cstate="print">
            <a:extLst>
              <a:ext uri="{28A0092B-C50C-407E-A947-70E740481C1C}">
                <a14:useLocalDpi xmlns:a14="http://schemas.microsoft.com/office/drawing/2010/main" val="0"/>
              </a:ext>
            </a:extLst>
          </a:blip>
          <a:srcRect l="12200" t="6024" r="14563" b="6024"/>
          <a:stretch/>
        </p:blipFill>
        <p:spPr>
          <a:xfrm>
            <a:off x="9863" y="5931584"/>
            <a:ext cx="787846" cy="914918"/>
          </a:xfrm>
          <a:prstGeom prst="rect">
            <a:avLst/>
          </a:prstGeom>
        </p:spPr>
      </p:pic>
      <p:pic>
        <p:nvPicPr>
          <p:cNvPr id="21" name="Resim 20"/>
          <p:cNvPicPr>
            <a:picLocks noChangeAspect="1"/>
          </p:cNvPicPr>
          <p:nvPr/>
        </p:nvPicPr>
        <p:blipFill rotWithShape="1">
          <a:blip r:embed="rId15" cstate="print">
            <a:extLst>
              <a:ext uri="{28A0092B-C50C-407E-A947-70E740481C1C}">
                <a14:useLocalDpi xmlns:a14="http://schemas.microsoft.com/office/drawing/2010/main" val="0"/>
              </a:ext>
            </a:extLst>
          </a:blip>
          <a:srcRect l="19574" t="14542" r="21706" b="13087"/>
          <a:stretch/>
        </p:blipFill>
        <p:spPr>
          <a:xfrm>
            <a:off x="76046" y="5157191"/>
            <a:ext cx="610304" cy="732365"/>
          </a:xfrm>
          <a:prstGeom prst="rect">
            <a:avLst/>
          </a:prstGeom>
        </p:spPr>
      </p:pic>
      <p:pic>
        <p:nvPicPr>
          <p:cNvPr id="22" name="Resim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4581128"/>
            <a:ext cx="478972" cy="449755"/>
          </a:xfrm>
          <a:prstGeom prst="rect">
            <a:avLst/>
          </a:prstGeom>
        </p:spPr>
      </p:pic>
      <p:pic>
        <p:nvPicPr>
          <p:cNvPr id="25" name="Resim 24"/>
          <p:cNvPicPr>
            <a:picLocks noChangeAspect="1"/>
          </p:cNvPicPr>
          <p:nvPr/>
        </p:nvPicPr>
        <p:blipFill rotWithShape="1">
          <a:blip r:embed="rId17" cstate="print">
            <a:extLst>
              <a:ext uri="{28A0092B-C50C-407E-A947-70E740481C1C}">
                <a14:useLocalDpi xmlns:a14="http://schemas.microsoft.com/office/drawing/2010/main" val="0"/>
              </a:ext>
            </a:extLst>
          </a:blip>
          <a:srcRect l="7476" t="9267" r="7476" b="9267"/>
          <a:stretch/>
        </p:blipFill>
        <p:spPr>
          <a:xfrm>
            <a:off x="831349" y="6163875"/>
            <a:ext cx="1230106" cy="683392"/>
          </a:xfrm>
          <a:prstGeom prst="rect">
            <a:avLst/>
          </a:prstGeom>
        </p:spPr>
      </p:pic>
      <p:pic>
        <p:nvPicPr>
          <p:cNvPr id="18" name="Resim 17"/>
          <p:cNvPicPr>
            <a:picLocks noChangeAspect="1"/>
          </p:cNvPicPr>
          <p:nvPr/>
        </p:nvPicPr>
        <p:blipFill rotWithShape="1">
          <a:blip r:embed="rId18" cstate="print">
            <a:extLst>
              <a:ext uri="{28A0092B-C50C-407E-A947-70E740481C1C}">
                <a14:useLocalDpi xmlns:a14="http://schemas.microsoft.com/office/drawing/2010/main" val="0"/>
              </a:ext>
            </a:extLst>
          </a:blip>
          <a:srcRect l="18038" t="17283" r="17501" b="17955"/>
          <a:stretch/>
        </p:blipFill>
        <p:spPr>
          <a:xfrm>
            <a:off x="2066977" y="5397380"/>
            <a:ext cx="1781145" cy="1431538"/>
          </a:xfrm>
          <a:prstGeom prst="rect">
            <a:avLst/>
          </a:prstGeom>
        </p:spPr>
      </p:pic>
    </p:spTree>
    <p:extLst>
      <p:ext uri="{BB962C8B-B14F-4D97-AF65-F5344CB8AC3E}">
        <p14:creationId xmlns:p14="http://schemas.microsoft.com/office/powerpoint/2010/main" val="4240439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7442" y="2281676"/>
            <a:ext cx="3598628" cy="2443468"/>
          </a:xfrm>
          <a:prstGeom prst="rect">
            <a:avLst/>
          </a:prstGeom>
        </p:spPr>
      </p:pic>
      <p:pic>
        <p:nvPicPr>
          <p:cNvPr id="1030" name="Picture 6" descr="bulgu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66176">
            <a:off x="2635677" y="3854891"/>
            <a:ext cx="3764091" cy="2117301"/>
          </a:xfrm>
          <a:prstGeom prst="ellipse">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rotWithShape="1">
          <a:blip r:embed="rId4" cstate="print">
            <a:extLst>
              <a:ext uri="{28A0092B-C50C-407E-A947-70E740481C1C}">
                <a14:useLocalDpi xmlns:a14="http://schemas.microsoft.com/office/drawing/2010/main" val="0"/>
              </a:ext>
            </a:extLst>
          </a:blip>
          <a:srcRect l="5092" t="20187" r="3956" b="14598"/>
          <a:stretch/>
        </p:blipFill>
        <p:spPr>
          <a:xfrm>
            <a:off x="6314833" y="5229200"/>
            <a:ext cx="2738268" cy="1309607"/>
          </a:xfrm>
          <a:prstGeom prst="rect">
            <a:avLst/>
          </a:prstGeom>
        </p:spPr>
      </p:pic>
      <p:sp>
        <p:nvSpPr>
          <p:cNvPr id="2" name="Unvan 1"/>
          <p:cNvSpPr>
            <a:spLocks noGrp="1"/>
          </p:cNvSpPr>
          <p:nvPr>
            <p:ph type="title"/>
          </p:nvPr>
        </p:nvSpPr>
        <p:spPr>
          <a:xfrm>
            <a:off x="457200" y="116632"/>
            <a:ext cx="8229600" cy="1143000"/>
          </a:xfrm>
        </p:spPr>
        <p:txBody>
          <a:bodyPr>
            <a:normAutofit/>
          </a:bodyPr>
          <a:lstStyle/>
          <a:p>
            <a:pPr>
              <a:spcBef>
                <a:spcPts val="375"/>
              </a:spcBef>
              <a:buSzPct val="85000"/>
            </a:pPr>
            <a:r>
              <a:rPr lang="tr-TR" altLang="tr-TR" sz="4800" dirty="0">
                <a:solidFill>
                  <a:schemeClr val="accent6"/>
                </a:solidFill>
                <a:latin typeface="Calibri" panose="020F0502020204030204" pitchFamily="34" charset="0"/>
                <a:cs typeface="Calibri" panose="020F0502020204030204" pitchFamily="34" charset="0"/>
              </a:rPr>
              <a:t>5. Ekmek ve tahıllar </a:t>
            </a:r>
            <a:r>
              <a:rPr lang="tr-TR" altLang="tr-TR" sz="4800" dirty="0" smtClean="0">
                <a:solidFill>
                  <a:schemeClr val="accent6"/>
                </a:solidFill>
                <a:latin typeface="Calibri" panose="020F0502020204030204" pitchFamily="34" charset="0"/>
                <a:cs typeface="Calibri" panose="020F0502020204030204" pitchFamily="34" charset="0"/>
              </a:rPr>
              <a:t>grubu</a:t>
            </a:r>
            <a:endParaRPr lang="tr-TR" altLang="tr-TR" sz="4800" dirty="0">
              <a:solidFill>
                <a:schemeClr val="accent6"/>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457200" y="1340769"/>
            <a:ext cx="5410944" cy="2127468"/>
          </a:xfrm>
        </p:spPr>
        <p:txBody>
          <a:bodyPr>
            <a:noAutofit/>
          </a:bodyPr>
          <a:lstStyle/>
          <a:p>
            <a:r>
              <a:rPr lang="tr-TR" dirty="0" smtClean="0">
                <a:solidFill>
                  <a:schemeClr val="accent6"/>
                </a:solidFill>
                <a:latin typeface="Calibri" panose="020F0502020204030204" pitchFamily="34" charset="0"/>
                <a:cs typeface="Calibri" panose="020F0502020204030204" pitchFamily="34" charset="0"/>
              </a:rPr>
              <a:t>Ekmekler</a:t>
            </a:r>
          </a:p>
          <a:p>
            <a:r>
              <a:rPr lang="tr-TR" dirty="0" smtClean="0">
                <a:solidFill>
                  <a:schemeClr val="accent6"/>
                </a:solidFill>
                <a:latin typeface="Calibri" panose="020F0502020204030204" pitchFamily="34" charset="0"/>
                <a:cs typeface="Calibri" panose="020F0502020204030204" pitchFamily="34" charset="0"/>
              </a:rPr>
              <a:t>Tahıllar ve tahıl ürünleri</a:t>
            </a:r>
          </a:p>
          <a:p>
            <a:pPr lvl="1"/>
            <a:r>
              <a:rPr lang="tr-TR" dirty="0" smtClean="0">
                <a:solidFill>
                  <a:schemeClr val="accent6"/>
                </a:solidFill>
                <a:latin typeface="Calibri" panose="020F0502020204030204" pitchFamily="34" charset="0"/>
                <a:cs typeface="Calibri" panose="020F0502020204030204" pitchFamily="34" charset="0"/>
              </a:rPr>
              <a:t>Makarna, erişte, kuskus gibi</a:t>
            </a:r>
          </a:p>
          <a:p>
            <a:pPr lvl="1"/>
            <a:r>
              <a:rPr lang="tr-TR" dirty="0" smtClean="0">
                <a:solidFill>
                  <a:schemeClr val="accent6"/>
                </a:solidFill>
                <a:latin typeface="Calibri" panose="020F0502020204030204" pitchFamily="34" charset="0"/>
                <a:cs typeface="Calibri" panose="020F0502020204030204" pitchFamily="34" charset="0"/>
              </a:rPr>
              <a:t>pirinç, bulgur, arpa, yulaf gibi</a:t>
            </a:r>
            <a:endParaRPr lang="tr-TR" dirty="0">
              <a:solidFill>
                <a:schemeClr val="accent6"/>
              </a:solidFill>
              <a:latin typeface="Calibri" panose="020F0502020204030204" pitchFamily="34" charset="0"/>
              <a:cs typeface="Calibri" panose="020F0502020204030204" pitchFamily="34" charset="0"/>
            </a:endParaRPr>
          </a:p>
        </p:txBody>
      </p:sp>
      <p:pic>
        <p:nvPicPr>
          <p:cNvPr id="9" name="Resim 8"/>
          <p:cNvPicPr>
            <a:picLocks noChangeAspect="1"/>
          </p:cNvPicPr>
          <p:nvPr/>
        </p:nvPicPr>
        <p:blipFill rotWithShape="1">
          <a:blip r:embed="rId5" cstate="print">
            <a:extLst>
              <a:ext uri="{28A0092B-C50C-407E-A947-70E740481C1C}">
                <a14:useLocalDpi xmlns:a14="http://schemas.microsoft.com/office/drawing/2010/main" val="0"/>
              </a:ext>
            </a:extLst>
          </a:blip>
          <a:srcRect r="47536"/>
          <a:stretch/>
        </p:blipFill>
        <p:spPr>
          <a:xfrm rot="16200000">
            <a:off x="237984" y="4828241"/>
            <a:ext cx="1791775" cy="2267744"/>
          </a:xfrm>
          <a:prstGeom prst="rect">
            <a:avLst/>
          </a:prstGeom>
        </p:spPr>
      </p:pic>
      <p:pic>
        <p:nvPicPr>
          <p:cNvPr id="10" name="Resim 9"/>
          <p:cNvPicPr>
            <a:picLocks noChangeAspect="1"/>
          </p:cNvPicPr>
          <p:nvPr/>
        </p:nvPicPr>
        <p:blipFill>
          <a:blip r:embed="rId6"/>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139939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457200"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375"/>
              </a:spcBef>
              <a:buSzPct val="85000"/>
            </a:pPr>
            <a:r>
              <a:rPr lang="tr-TR" altLang="tr-TR" sz="4800" dirty="0" smtClean="0">
                <a:solidFill>
                  <a:schemeClr val="accent6"/>
                </a:solidFill>
                <a:latin typeface="Calibri" panose="020F0502020204030204" pitchFamily="34" charset="0"/>
                <a:cs typeface="Calibri" panose="020F0502020204030204" pitchFamily="34" charset="0"/>
              </a:rPr>
              <a:t>5. Ekmek ve tahıllar grubu</a:t>
            </a:r>
            <a:endParaRPr lang="tr-TR" altLang="tr-TR" sz="4800" dirty="0">
              <a:solidFill>
                <a:schemeClr val="accent6"/>
              </a:solidFill>
              <a:latin typeface="Calibri" panose="020F0502020204030204" pitchFamily="34" charset="0"/>
              <a:cs typeface="Calibri" panose="020F0502020204030204" pitchFamily="34" charset="0"/>
            </a:endParaRPr>
          </a:p>
        </p:txBody>
      </p:sp>
      <p:sp>
        <p:nvSpPr>
          <p:cNvPr id="5" name="İçerik Yer Tutucusu 2"/>
          <p:cNvSpPr txBox="1">
            <a:spLocks/>
          </p:cNvSpPr>
          <p:nvPr/>
        </p:nvSpPr>
        <p:spPr bwMode="auto">
          <a:xfrm>
            <a:off x="657549" y="1254959"/>
            <a:ext cx="5400600" cy="3024336"/>
          </a:xfrm>
          <a:prstGeom prst="rect">
            <a:avLst/>
          </a:prstGeom>
          <a:noFill/>
          <a:ln w="9525">
            <a:solidFill>
              <a:schemeClr val="accent6"/>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accent6">
                  <a:lumMod val="75000"/>
                </a:schemeClr>
              </a:buClr>
              <a:defRPr/>
            </a:pPr>
            <a:r>
              <a:rPr lang="tr-TR" sz="2400" i="1" dirty="0" smtClean="0">
                <a:latin typeface="+mj-lt"/>
              </a:rPr>
              <a:t>Karbonhidrat içerikleri yüksek</a:t>
            </a:r>
          </a:p>
          <a:p>
            <a:pPr>
              <a:buClr>
                <a:schemeClr val="accent6">
                  <a:lumMod val="75000"/>
                </a:schemeClr>
              </a:buClr>
              <a:defRPr/>
            </a:pPr>
            <a:r>
              <a:rPr lang="tr-TR" sz="2400" i="1" dirty="0">
                <a:latin typeface="+mj-lt"/>
              </a:rPr>
              <a:t>E, B grubu vitaminler (B12 dışındakiler) zengindir</a:t>
            </a:r>
          </a:p>
          <a:p>
            <a:pPr>
              <a:buClr>
                <a:schemeClr val="accent6">
                  <a:lumMod val="75000"/>
                </a:schemeClr>
              </a:buClr>
              <a:defRPr/>
            </a:pPr>
            <a:r>
              <a:rPr lang="tr-TR" sz="2400" i="1" dirty="0">
                <a:latin typeface="+mj-lt"/>
              </a:rPr>
              <a:t>Özellikler B1 vitamini için iyi kaynaktır</a:t>
            </a:r>
          </a:p>
          <a:p>
            <a:pPr>
              <a:buClr>
                <a:schemeClr val="accent6">
                  <a:lumMod val="75000"/>
                </a:schemeClr>
              </a:buClr>
              <a:defRPr/>
            </a:pPr>
            <a:r>
              <a:rPr lang="tr-TR" sz="2400" i="1" dirty="0">
                <a:latin typeface="+mj-lt"/>
              </a:rPr>
              <a:t>Tam tahıllar rafine tahıllardan daha fazla diyet posası, vitamin ve mineral s</a:t>
            </a:r>
            <a:r>
              <a:rPr lang="tr-TR" sz="2400" i="1" dirty="0" smtClean="0">
                <a:latin typeface="+mj-lt"/>
              </a:rPr>
              <a:t>ağlar.</a:t>
            </a:r>
            <a:endParaRPr lang="tr-TR" sz="2400" i="1" dirty="0">
              <a:latin typeface="+mj-lt"/>
            </a:endParaRPr>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11764" t="16401" r="15163" b="21650"/>
          <a:stretch/>
        </p:blipFill>
        <p:spPr>
          <a:xfrm>
            <a:off x="1403648" y="4438119"/>
            <a:ext cx="3451406" cy="2367825"/>
          </a:xfrm>
          <a:prstGeom prst="rect">
            <a:avLst/>
          </a:prstGeom>
        </p:spPr>
      </p:pic>
      <p:pic>
        <p:nvPicPr>
          <p:cNvPr id="7" name="Resim 6"/>
          <p:cNvPicPr>
            <a:picLocks noChangeAspect="1"/>
          </p:cNvPicPr>
          <p:nvPr/>
        </p:nvPicPr>
        <p:blipFill rotWithShape="1">
          <a:blip r:embed="rId4" cstate="print">
            <a:extLst>
              <a:ext uri="{28A0092B-C50C-407E-A947-70E740481C1C}">
                <a14:useLocalDpi xmlns:a14="http://schemas.microsoft.com/office/drawing/2010/main" val="0"/>
              </a:ext>
            </a:extLst>
          </a:blip>
          <a:srcRect l="21651" t="8000" r="21650" b="9051"/>
          <a:stretch/>
        </p:blipFill>
        <p:spPr>
          <a:xfrm>
            <a:off x="6341381" y="2975858"/>
            <a:ext cx="2313371" cy="3384376"/>
          </a:xfrm>
          <a:prstGeom prst="rect">
            <a:avLst/>
          </a:prstGeom>
        </p:spPr>
      </p:pic>
      <p:pic>
        <p:nvPicPr>
          <p:cNvPr id="9" name="Resim 8"/>
          <p:cNvPicPr>
            <a:picLocks noChangeAspect="1"/>
          </p:cNvPicPr>
          <p:nvPr/>
        </p:nvPicPr>
        <p:blipFill>
          <a:blip r:embed="rId5"/>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190581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9867" y="1072176"/>
            <a:ext cx="7926052" cy="791264"/>
          </a:xfrm>
        </p:spPr>
        <p:txBody>
          <a:bodyPr>
            <a:normAutofit/>
          </a:bodyPr>
          <a:lstStyle/>
          <a:p>
            <a:pPr marL="0" indent="0">
              <a:buNone/>
            </a:pPr>
            <a:r>
              <a:rPr lang="tr-TR" dirty="0" smtClean="0"/>
              <a:t>Her öğünde her besin grubundan tüketmeliyiz</a:t>
            </a:r>
            <a:endParaRPr lang="tr-TR" dirty="0"/>
          </a:p>
        </p:txBody>
      </p:sp>
      <p:sp>
        <p:nvSpPr>
          <p:cNvPr id="4"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Öğünlerimiz</a:t>
            </a:r>
            <a:endParaRPr lang="tr-TR" sz="4000" b="1" dirty="0">
              <a:solidFill>
                <a:srgbClr val="FF0000"/>
              </a:solidFill>
              <a:latin typeface="Calibri" panose="020F0502020204030204" pitchFamily="34" charset="0"/>
              <a:cs typeface="Calibri" panose="020F0502020204030204"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814" y="2100625"/>
            <a:ext cx="4028065" cy="212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Ã¼len yÃ¼z emoj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87" y="933785"/>
            <a:ext cx="957980" cy="957981"/>
          </a:xfrm>
          <a:prstGeom prst="rect">
            <a:avLst/>
          </a:prstGeom>
          <a:noFill/>
          <a:extLst>
            <a:ext uri="{909E8E84-426E-40DD-AFC4-6F175D3DCCD1}">
              <a14:hiddenFill xmlns:a14="http://schemas.microsoft.com/office/drawing/2010/main">
                <a:solidFill>
                  <a:srgbClr val="FFFFFF"/>
                </a:solidFill>
              </a14:hiddenFill>
            </a:ext>
          </a:extLst>
        </p:spPr>
      </p:pic>
      <p:sp>
        <p:nvSpPr>
          <p:cNvPr id="6" name="İçerik Yer Tutucusu 2"/>
          <p:cNvSpPr txBox="1">
            <a:spLocks/>
          </p:cNvSpPr>
          <p:nvPr/>
        </p:nvSpPr>
        <p:spPr>
          <a:xfrm>
            <a:off x="251520" y="2090568"/>
            <a:ext cx="7868006" cy="3312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b="1" dirty="0" smtClean="0">
                <a:solidFill>
                  <a:srgbClr val="00B0F0"/>
                </a:solidFill>
              </a:rPr>
              <a:t>Ana öğünler;</a:t>
            </a:r>
          </a:p>
          <a:p>
            <a:pPr lvl="1"/>
            <a:r>
              <a:rPr lang="tr-TR" sz="3800" b="1" dirty="0" smtClean="0">
                <a:solidFill>
                  <a:srgbClr val="FF0000"/>
                </a:solidFill>
              </a:rPr>
              <a:t>Sabah kahvaltısı</a:t>
            </a:r>
          </a:p>
          <a:p>
            <a:pPr lvl="1"/>
            <a:r>
              <a:rPr lang="tr-TR" sz="3300" b="1" dirty="0" smtClean="0">
                <a:solidFill>
                  <a:srgbClr val="FF0000"/>
                </a:solidFill>
              </a:rPr>
              <a:t>Öğle yemeği</a:t>
            </a:r>
          </a:p>
          <a:p>
            <a:pPr lvl="1"/>
            <a:r>
              <a:rPr lang="tr-TR" b="1" dirty="0" smtClean="0">
                <a:solidFill>
                  <a:srgbClr val="FF0000"/>
                </a:solidFill>
              </a:rPr>
              <a:t>Akşam yemeği</a:t>
            </a:r>
          </a:p>
          <a:p>
            <a:r>
              <a:rPr lang="tr-TR" b="1" dirty="0" smtClean="0">
                <a:solidFill>
                  <a:srgbClr val="00B0F0"/>
                </a:solidFill>
              </a:rPr>
              <a:t>Gerekli hallerde sağlıklı ara öğün yapılabilir</a:t>
            </a:r>
          </a:p>
        </p:txBody>
      </p:sp>
      <p:sp>
        <p:nvSpPr>
          <p:cNvPr id="7" name="İçerik Yer Tutucusu 2"/>
          <p:cNvSpPr txBox="1">
            <a:spLocks/>
          </p:cNvSpPr>
          <p:nvPr/>
        </p:nvSpPr>
        <p:spPr>
          <a:xfrm>
            <a:off x="1069867" y="5267711"/>
            <a:ext cx="7095052" cy="1001595"/>
          </a:xfrm>
          <a:prstGeom prst="rect">
            <a:avLst/>
          </a:prstGeom>
          <a:ln w="28575">
            <a:solidFill>
              <a:srgbClr val="FF0000"/>
            </a:solidFill>
            <a:prstDash val="dashDot"/>
          </a:ln>
        </p:spPr>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buFont typeface="Arial" pitchFamily="34" charset="0"/>
              <a:buNone/>
            </a:pPr>
            <a:r>
              <a:rPr lang="tr-TR" sz="3300" b="1" dirty="0" smtClean="0">
                <a:solidFill>
                  <a:srgbClr val="00B0F0"/>
                </a:solidFill>
              </a:rPr>
              <a:t>Yeterli ve dengeli beslenmek için</a:t>
            </a:r>
          </a:p>
          <a:p>
            <a:pPr marL="457200" lvl="1" indent="0" algn="ctr">
              <a:buFont typeface="Arial" pitchFamily="34" charset="0"/>
              <a:buNone/>
            </a:pPr>
            <a:r>
              <a:rPr lang="tr-TR" sz="3300" b="1" dirty="0" smtClean="0">
                <a:solidFill>
                  <a:srgbClr val="00B0F0"/>
                </a:solidFill>
              </a:rPr>
              <a:t>öğünlerimizi atlamadan tüketmeliyiz!</a:t>
            </a:r>
            <a:endParaRPr lang="tr-TR" sz="3300" b="1" dirty="0">
              <a:solidFill>
                <a:srgbClr val="00B0F0"/>
              </a:solidFill>
            </a:endParaRPr>
          </a:p>
        </p:txBody>
      </p:sp>
      <p:pic>
        <p:nvPicPr>
          <p:cNvPr id="9" name="Resim 8"/>
          <p:cNvPicPr>
            <a:picLocks noChangeAspect="1"/>
          </p:cNvPicPr>
          <p:nvPr/>
        </p:nvPicPr>
        <p:blipFill>
          <a:blip r:embed="rId5"/>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336624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3" presetClass="emph" presetSubtype="2" fill="hold" grpId="1" nodeType="withEffect">
                                  <p:stCondLst>
                                    <p:cond delay="0"/>
                                  </p:stCondLst>
                                  <p:childTnLst>
                                    <p:animClr clrSpc="rgb" dir="cw">
                                      <p:cBhvr override="childStyle">
                                        <p:cTn id="8" dur="1000" fill="hold"/>
                                        <p:tgtEl>
                                          <p:spTgt spid="7"/>
                                        </p:tgtEl>
                                        <p:attrNameLst>
                                          <p:attrName>style.color</p:attrName>
                                        </p:attrNameLst>
                                      </p:cBhvr>
                                      <p:to>
                                        <a:srgbClr val="F93B1B"/>
                                      </p:to>
                                    </p:animClr>
                                  </p:childTnLst>
                                </p:cTn>
                              </p:par>
                              <p:par>
                                <p:cTn id="9" presetID="32" presetClass="emph" presetSubtype="0" fill="hold" grpId="2" nodeType="with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rotWithShape="1">
          <a:blip r:embed="rId3" cstate="print">
            <a:extLst>
              <a:ext uri="{28A0092B-C50C-407E-A947-70E740481C1C}">
                <a14:useLocalDpi xmlns:a14="http://schemas.microsoft.com/office/drawing/2010/main" val="0"/>
              </a:ext>
            </a:extLst>
          </a:blip>
          <a:srcRect l="10272" r="2817"/>
          <a:stretch/>
        </p:blipFill>
        <p:spPr>
          <a:xfrm>
            <a:off x="7338628" y="3486665"/>
            <a:ext cx="1739551" cy="2001522"/>
          </a:xfrm>
          <a:prstGeom prst="rect">
            <a:avLst/>
          </a:prstGeom>
        </p:spPr>
      </p:pic>
      <p:sp>
        <p:nvSpPr>
          <p:cNvPr id="4" name="Dikdörtgen 3"/>
          <p:cNvSpPr/>
          <p:nvPr/>
        </p:nvSpPr>
        <p:spPr>
          <a:xfrm>
            <a:off x="10798" y="1320067"/>
            <a:ext cx="4896544" cy="1200329"/>
          </a:xfrm>
          <a:prstGeom prst="rect">
            <a:avLst/>
          </a:prstGeom>
        </p:spPr>
        <p:txBody>
          <a:bodyPr wrap="square">
            <a:spAutoFit/>
          </a:bodyPr>
          <a:lstStyle/>
          <a:p>
            <a:pPr algn="ctr"/>
            <a:r>
              <a:rPr lang="tr-TR" sz="2400" dirty="0" smtClean="0">
                <a:solidFill>
                  <a:srgbClr val="00B0F0"/>
                </a:solidFill>
                <a:latin typeface="Comic Sans MS" panose="030F0702030302020204" pitchFamily="66" charset="0"/>
              </a:rPr>
              <a:t>Bütün </a:t>
            </a:r>
            <a:r>
              <a:rPr lang="tr-TR" sz="2400" dirty="0">
                <a:solidFill>
                  <a:srgbClr val="00B0F0"/>
                </a:solidFill>
                <a:latin typeface="Comic Sans MS" panose="030F0702030302020204" pitchFamily="66" charset="0"/>
              </a:rPr>
              <a:t>gece süren açlıktan sonra günün en önemli öğünü sabah </a:t>
            </a:r>
            <a:r>
              <a:rPr lang="tr-TR" sz="2400" dirty="0" smtClean="0">
                <a:solidFill>
                  <a:srgbClr val="00B0F0"/>
                </a:solidFill>
                <a:latin typeface="Comic Sans MS" panose="030F0702030302020204" pitchFamily="66" charset="0"/>
              </a:rPr>
              <a:t>kahvaltısıdır </a:t>
            </a:r>
          </a:p>
        </p:txBody>
      </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b="1" dirty="0" smtClean="0">
                <a:solidFill>
                  <a:srgbClr val="FF0000"/>
                </a:solidFill>
                <a:latin typeface="Calibri" panose="020F0502020204030204" pitchFamily="34" charset="0"/>
                <a:cs typeface="Calibri" panose="020F0502020204030204" pitchFamily="34" charset="0"/>
              </a:rPr>
              <a:t>Kahvaltının mutlulukla ilgisi var </a:t>
            </a:r>
            <a:endParaRPr lang="tr-TR" sz="4000" b="1" dirty="0">
              <a:solidFill>
                <a:srgbClr val="FF0000"/>
              </a:solidFill>
              <a:latin typeface="Calibri" panose="020F0502020204030204" pitchFamily="34" charset="0"/>
              <a:cs typeface="Calibri" panose="020F0502020204030204" pitchFamily="34" charset="0"/>
            </a:endParaRPr>
          </a:p>
        </p:txBody>
      </p:sp>
      <p:sp>
        <p:nvSpPr>
          <p:cNvPr id="10" name="Dikdörtgen 9"/>
          <p:cNvSpPr/>
          <p:nvPr/>
        </p:nvSpPr>
        <p:spPr>
          <a:xfrm>
            <a:off x="935596" y="5643664"/>
            <a:ext cx="7272808" cy="523220"/>
          </a:xfrm>
          <a:prstGeom prst="rect">
            <a:avLst/>
          </a:prstGeom>
          <a:ln w="3175">
            <a:solidFill>
              <a:srgbClr val="FF0000"/>
            </a:solidFill>
            <a:prstDash val="solid"/>
          </a:ln>
        </p:spPr>
        <p:txBody>
          <a:bodyPr wrap="square">
            <a:spAutoFit/>
          </a:bodyPr>
          <a:lstStyle/>
          <a:p>
            <a:pPr algn="ctr"/>
            <a:r>
              <a:rPr lang="tr-T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latin typeface="Comic Sans MS" panose="030F0702030302020204" pitchFamily="66" charset="0"/>
              </a:rPr>
              <a:t>Kahvaltınızı yapmadan evden çıkmayın!</a:t>
            </a:r>
            <a:endParaRPr lang="tr-TR" sz="2800" b="1" dirty="0">
              <a:ln w="12700">
                <a:solidFill>
                  <a:schemeClr val="tx2">
                    <a:lumMod val="75000"/>
                  </a:schemeClr>
                </a:solidFill>
                <a:prstDash val="solid"/>
              </a:ln>
              <a:pattFill prst="dkUpDiag">
                <a:fgClr>
                  <a:schemeClr val="tx2"/>
                </a:fgClr>
                <a:bgClr>
                  <a:schemeClr val="tx2">
                    <a:lumMod val="20000"/>
                    <a:lumOff val="80000"/>
                  </a:schemeClr>
                </a:bgClr>
              </a:pattFill>
              <a:effectLst/>
              <a:latin typeface="Comic Sans MS" panose="030F0702030302020204" pitchFamily="66" charset="0"/>
            </a:endParaRPr>
          </a:p>
        </p:txBody>
      </p:sp>
      <p:sp>
        <p:nvSpPr>
          <p:cNvPr id="11" name="Dikdörtgen 10"/>
          <p:cNvSpPr/>
          <p:nvPr/>
        </p:nvSpPr>
        <p:spPr>
          <a:xfrm>
            <a:off x="2917728" y="3381232"/>
            <a:ext cx="4483600" cy="1938992"/>
          </a:xfrm>
          <a:prstGeom prst="rect">
            <a:avLst/>
          </a:prstGeom>
        </p:spPr>
        <p:txBody>
          <a:bodyPr wrap="square">
            <a:spAutoFit/>
          </a:bodyPr>
          <a:lstStyle/>
          <a:p>
            <a:pPr algn="ctr"/>
            <a:r>
              <a:rPr lang="tr-TR" sz="2400" dirty="0" smtClean="0">
                <a:solidFill>
                  <a:srgbClr val="00B0F0"/>
                </a:solidFill>
                <a:latin typeface="Comic Sans MS" panose="030F0702030302020204" pitchFamily="66" charset="0"/>
              </a:rPr>
              <a:t>Sabahları kendinizi daha iyi hissetmenizi </a:t>
            </a:r>
          </a:p>
          <a:p>
            <a:pPr algn="ctr"/>
            <a:r>
              <a:rPr lang="tr-TR" sz="2400" dirty="0" smtClean="0">
                <a:solidFill>
                  <a:srgbClr val="00B0F0"/>
                </a:solidFill>
                <a:latin typeface="Comic Sans MS" panose="030F0702030302020204" pitchFamily="66" charset="0"/>
              </a:rPr>
              <a:t>ve </a:t>
            </a:r>
          </a:p>
          <a:p>
            <a:pPr algn="ctr"/>
            <a:r>
              <a:rPr lang="tr-TR" sz="2400" dirty="0" smtClean="0">
                <a:solidFill>
                  <a:srgbClr val="00B0F0"/>
                </a:solidFill>
                <a:latin typeface="Comic Sans MS" panose="030F0702030302020204" pitchFamily="66" charset="0"/>
              </a:rPr>
              <a:t>derslerinizi daha iyi öğrenmenizi sağlar</a:t>
            </a:r>
          </a:p>
        </p:txBody>
      </p:sp>
      <p:pic>
        <p:nvPicPr>
          <p:cNvPr id="13" name="Picture 2" descr="gÃ¼len yÃ¼z emoji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0656" y="8792"/>
            <a:ext cx="710661" cy="710662"/>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
          <p:cNvPicPr>
            <a:picLocks noChangeAspect="1"/>
          </p:cNvPicPr>
          <p:nvPr/>
        </p:nvPicPr>
        <p:blipFill>
          <a:blip r:embed="rId5" cstate="print">
            <a:extLst>
              <a:ext uri="{28A0092B-C50C-407E-A947-70E740481C1C}">
                <a14:useLocalDpi xmlns:a14="http://schemas.microsoft.com/office/drawing/2010/main" val="0"/>
              </a:ext>
            </a:extLst>
          </a:blip>
          <a:srcRect t="25208"/>
          <a:stretch>
            <a:fillRect/>
          </a:stretch>
        </p:blipFill>
        <p:spPr bwMode="auto">
          <a:xfrm>
            <a:off x="6517686" y="2028263"/>
            <a:ext cx="2596988"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Resim 2"/>
          <p:cNvPicPr>
            <a:picLocks noChangeAspect="1"/>
          </p:cNvPicPr>
          <p:nvPr/>
        </p:nvPicPr>
        <p:blipFill>
          <a:blip r:embed="rId6">
            <a:extLst>
              <a:ext uri="{28A0092B-C50C-407E-A947-70E740481C1C}">
                <a14:useLocalDpi xmlns:a14="http://schemas.microsoft.com/office/drawing/2010/main" val="0"/>
              </a:ext>
            </a:extLst>
          </a:blip>
          <a:srcRect l="9837" t="21449" r="5113" b="7175"/>
          <a:stretch>
            <a:fillRect/>
          </a:stretch>
        </p:blipFill>
        <p:spPr bwMode="auto">
          <a:xfrm>
            <a:off x="4907342" y="873876"/>
            <a:ext cx="259238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Resim 15"/>
          <p:cNvPicPr>
            <a:picLocks noChangeAspect="1"/>
          </p:cNvPicPr>
          <p:nvPr/>
        </p:nvPicPr>
        <p:blipFill rotWithShape="1">
          <a:blip r:embed="rId7" cstate="print">
            <a:extLst>
              <a:ext uri="{28A0092B-C50C-407E-A947-70E740481C1C}">
                <a14:useLocalDpi xmlns:a14="http://schemas.microsoft.com/office/drawing/2010/main" val="0"/>
              </a:ext>
            </a:extLst>
          </a:blip>
          <a:srcRect l="19432" r="4970"/>
          <a:stretch/>
        </p:blipFill>
        <p:spPr>
          <a:xfrm>
            <a:off x="36092" y="3283323"/>
            <a:ext cx="2878850" cy="2204864"/>
          </a:xfrm>
          <a:prstGeom prst="rect">
            <a:avLst/>
          </a:prstGeom>
        </p:spPr>
      </p:pic>
      <p:pic>
        <p:nvPicPr>
          <p:cNvPr id="17" name="Resim 16"/>
          <p:cNvPicPr>
            <a:picLocks noChangeAspect="1"/>
          </p:cNvPicPr>
          <p:nvPr/>
        </p:nvPicPr>
        <p:blipFill>
          <a:blip r:embed="rId8"/>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278346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7" presetClass="emph" presetSubtype="0" fill="remove" grpId="2" nodeType="withEffect">
                                  <p:stCondLst>
                                    <p:cond delay="0"/>
                                  </p:stCondLst>
                                  <p:childTnLst>
                                    <p:animClr clrSpc="rgb" dir="cw">
                                      <p:cBhvr override="childStyle">
                                        <p:cTn id="8" dur="250" autoRev="1" fill="remove"/>
                                        <p:tgtEl>
                                          <p:spTgt spid="10"/>
                                        </p:tgtEl>
                                        <p:attrNameLst>
                                          <p:attrName>style.color</p:attrName>
                                        </p:attrNameLst>
                                      </p:cBhvr>
                                      <p:to>
                                        <a:schemeClr val="bg1"/>
                                      </p:to>
                                    </p:animClr>
                                    <p:animClr clrSpc="rgb" dir="cw">
                                      <p:cBhvr>
                                        <p:cTn id="9" dur="250" autoRev="1" fill="remove"/>
                                        <p:tgtEl>
                                          <p:spTgt spid="10"/>
                                        </p:tgtEl>
                                        <p:attrNameLst>
                                          <p:attrName>fillcolor</p:attrName>
                                        </p:attrNameLst>
                                      </p:cBhvr>
                                      <p:to>
                                        <a:schemeClr val="bg1"/>
                                      </p:to>
                                    </p:animClr>
                                    <p:set>
                                      <p:cBhvr>
                                        <p:cTn id="10" dur="250" autoRev="1" fill="remove"/>
                                        <p:tgtEl>
                                          <p:spTgt spid="10"/>
                                        </p:tgtEl>
                                        <p:attrNameLst>
                                          <p:attrName>fill.type</p:attrName>
                                        </p:attrNameLst>
                                      </p:cBhvr>
                                      <p:to>
                                        <p:strVal val="solid"/>
                                      </p:to>
                                    </p:set>
                                    <p:set>
                                      <p:cBhvr>
                                        <p:cTn id="11" dur="250" autoRev="1" fill="remove"/>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up 96"/>
          <p:cNvGrpSpPr>
            <a:grpSpLocks/>
          </p:cNvGrpSpPr>
          <p:nvPr/>
        </p:nvGrpSpPr>
        <p:grpSpPr bwMode="auto">
          <a:xfrm>
            <a:off x="866355" y="681807"/>
            <a:ext cx="7883098" cy="5913409"/>
            <a:chOff x="-941743" y="230620"/>
            <a:chExt cx="10518254" cy="7887948"/>
          </a:xfrm>
        </p:grpSpPr>
        <p:grpSp>
          <p:nvGrpSpPr>
            <p:cNvPr id="34823" name="Grup 99"/>
            <p:cNvGrpSpPr>
              <a:grpSpLocks/>
            </p:cNvGrpSpPr>
            <p:nvPr/>
          </p:nvGrpSpPr>
          <p:grpSpPr bwMode="auto">
            <a:xfrm>
              <a:off x="5731255" y="230620"/>
              <a:ext cx="2905921" cy="1431378"/>
              <a:chOff x="1749805" y="230619"/>
              <a:chExt cx="2905921" cy="1431378"/>
            </a:xfrm>
          </p:grpSpPr>
          <p:cxnSp>
            <p:nvCxnSpPr>
              <p:cNvPr id="122" name="Eğri Bağlayıcı 121"/>
              <p:cNvCxnSpPr/>
              <p:nvPr/>
            </p:nvCxnSpPr>
            <p:spPr>
              <a:xfrm flipV="1">
                <a:off x="1749805" y="1440045"/>
                <a:ext cx="1896076" cy="221952"/>
              </a:xfrm>
              <a:prstGeom prst="curved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3" name="Metin Kutusu 2"/>
              <p:cNvSpPr txBox="1">
                <a:spLocks noChangeArrowheads="1"/>
              </p:cNvSpPr>
              <p:nvPr/>
            </p:nvSpPr>
            <p:spPr bwMode="auto">
              <a:xfrm rot="492619">
                <a:off x="2999319" y="230619"/>
                <a:ext cx="1656407" cy="1175894"/>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4F81BD"/>
                    </a:solidFill>
                    <a:ea typeface="Calibri" panose="020F0502020204030204" pitchFamily="34" charset="0"/>
                    <a:cs typeface="Times New Roman" panose="02020603050405020304" pitchFamily="18" charset="0"/>
                  </a:rPr>
                  <a:t>Süt ve ürünleri grubu</a:t>
                </a:r>
                <a:endParaRPr lang="tr-TR" sz="1100" dirty="0">
                  <a:ea typeface="Calibri" panose="020F0502020204030204" pitchFamily="34" charset="0"/>
                  <a:cs typeface="Times New Roman" panose="02020603050405020304" pitchFamily="18" charset="0"/>
                </a:endParaRPr>
              </a:p>
            </p:txBody>
          </p:sp>
        </p:grpSp>
        <p:grpSp>
          <p:nvGrpSpPr>
            <p:cNvPr id="34824" name="Grup 100"/>
            <p:cNvGrpSpPr>
              <a:grpSpLocks/>
            </p:cNvGrpSpPr>
            <p:nvPr/>
          </p:nvGrpSpPr>
          <p:grpSpPr bwMode="auto">
            <a:xfrm>
              <a:off x="-836177" y="442089"/>
              <a:ext cx="2148594" cy="1579559"/>
              <a:chOff x="-1807727" y="375413"/>
              <a:chExt cx="2148595" cy="1579560"/>
            </a:xfrm>
          </p:grpSpPr>
          <p:cxnSp>
            <p:nvCxnSpPr>
              <p:cNvPr id="120" name="Eğri Bağlayıcı 119"/>
              <p:cNvCxnSpPr>
                <a:endCxn id="121" idx="2"/>
              </p:cNvCxnSpPr>
              <p:nvPr/>
            </p:nvCxnSpPr>
            <p:spPr>
              <a:xfrm rot="10800000">
                <a:off x="-843754" y="1546627"/>
                <a:ext cx="1184622" cy="408346"/>
              </a:xfrm>
              <a:prstGeom prst="curvedConnector2">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1" name="Metin Kutusu 2"/>
              <p:cNvSpPr txBox="1">
                <a:spLocks noChangeArrowheads="1"/>
              </p:cNvSpPr>
              <p:nvPr/>
            </p:nvSpPr>
            <p:spPr bwMode="auto">
              <a:xfrm rot="20837417">
                <a:off x="-1807727" y="375413"/>
                <a:ext cx="1666998" cy="118573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chemeClr val="accent6">
                        <a:lumMod val="75000"/>
                      </a:schemeClr>
                    </a:solidFill>
                    <a:ea typeface="Calibri" panose="020F0502020204030204" pitchFamily="34" charset="0"/>
                    <a:cs typeface="Times New Roman" panose="02020603050405020304" pitchFamily="18" charset="0"/>
                  </a:rPr>
                  <a:t>Ekmek ve tahıllar grubu</a:t>
                </a:r>
                <a:endParaRPr lang="tr-TR" sz="1100" dirty="0">
                  <a:solidFill>
                    <a:schemeClr val="accent6">
                      <a:lumMod val="75000"/>
                    </a:schemeClr>
                  </a:solidFill>
                  <a:ea typeface="Calibri" panose="020F0502020204030204" pitchFamily="34" charset="0"/>
                  <a:cs typeface="Times New Roman" panose="02020603050405020304" pitchFamily="18" charset="0"/>
                </a:endParaRPr>
              </a:p>
            </p:txBody>
          </p:sp>
        </p:grpSp>
        <p:grpSp>
          <p:nvGrpSpPr>
            <p:cNvPr id="34825" name="Grup 101"/>
            <p:cNvGrpSpPr>
              <a:grpSpLocks/>
            </p:cNvGrpSpPr>
            <p:nvPr/>
          </p:nvGrpSpPr>
          <p:grpSpPr bwMode="auto">
            <a:xfrm>
              <a:off x="6697792" y="2049782"/>
              <a:ext cx="2878719" cy="2284176"/>
              <a:chOff x="1131600" y="1078064"/>
              <a:chExt cx="2878720" cy="2284515"/>
            </a:xfrm>
          </p:grpSpPr>
          <p:cxnSp>
            <p:nvCxnSpPr>
              <p:cNvPr id="118" name="Eğri Bağlayıcı 117"/>
              <p:cNvCxnSpPr>
                <a:endCxn id="119" idx="1"/>
              </p:cNvCxnSpPr>
              <p:nvPr/>
            </p:nvCxnSpPr>
            <p:spPr>
              <a:xfrm flipV="1">
                <a:off x="1131600" y="2220322"/>
                <a:ext cx="548492" cy="105090"/>
              </a:xfrm>
              <a:prstGeom prst="curvedConnector3">
                <a:avLst>
                  <a:gd name="adj1" fmla="val 50000"/>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9" name="Metin Kutusu 2"/>
              <p:cNvSpPr txBox="1">
                <a:spLocks noChangeArrowheads="1"/>
              </p:cNvSpPr>
              <p:nvPr/>
            </p:nvSpPr>
            <p:spPr bwMode="auto">
              <a:xfrm>
                <a:off x="1680092" y="1078064"/>
                <a:ext cx="2330228" cy="2284515"/>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7030A0"/>
                    </a:solidFill>
                    <a:ea typeface="Calibri" panose="020F0502020204030204" pitchFamily="34" charset="0"/>
                    <a:cs typeface="Times New Roman" panose="02020603050405020304" pitchFamily="18" charset="0"/>
                  </a:rPr>
                  <a:t>Et ve ürünleri, tavuk, balık, yumurta ve kurubaklagiler ile yağlı tohumlar grubu</a:t>
                </a:r>
                <a:endParaRPr lang="tr-TR" sz="1100" dirty="0">
                  <a:ea typeface="Calibri" panose="020F0502020204030204" pitchFamily="34" charset="0"/>
                  <a:cs typeface="Times New Roman" panose="02020603050405020304" pitchFamily="18" charset="0"/>
                </a:endParaRPr>
              </a:p>
            </p:txBody>
          </p:sp>
        </p:grpSp>
        <p:grpSp>
          <p:nvGrpSpPr>
            <p:cNvPr id="34826" name="Grup 102"/>
            <p:cNvGrpSpPr>
              <a:grpSpLocks/>
            </p:cNvGrpSpPr>
            <p:nvPr/>
          </p:nvGrpSpPr>
          <p:grpSpPr bwMode="auto">
            <a:xfrm>
              <a:off x="3661469" y="6382276"/>
              <a:ext cx="1913447" cy="1736292"/>
              <a:chOff x="-462856" y="1181625"/>
              <a:chExt cx="1913448" cy="1736292"/>
            </a:xfrm>
          </p:grpSpPr>
          <p:cxnSp>
            <p:nvCxnSpPr>
              <p:cNvPr id="116" name="Eğri Bağlayıcı 115"/>
              <p:cNvCxnSpPr/>
              <p:nvPr/>
            </p:nvCxnSpPr>
            <p:spPr>
              <a:xfrm rot="5400000">
                <a:off x="-13292" y="1546867"/>
                <a:ext cx="1014320" cy="283835"/>
              </a:xfrm>
              <a:prstGeom prst="curvedConnector3">
                <a:avLst>
                  <a:gd name="adj1" fmla="val 50000"/>
                </a:avLst>
              </a:prstGeom>
              <a:ln w="19050">
                <a:solidFill>
                  <a:srgbClr val="EC28C2"/>
                </a:solidFill>
                <a:tailEnd type="triangle"/>
              </a:ln>
            </p:spPr>
            <p:style>
              <a:lnRef idx="1">
                <a:schemeClr val="accent1"/>
              </a:lnRef>
              <a:fillRef idx="0">
                <a:schemeClr val="accent1"/>
              </a:fillRef>
              <a:effectRef idx="0">
                <a:schemeClr val="accent1"/>
              </a:effectRef>
              <a:fontRef idx="minor">
                <a:schemeClr val="tx1"/>
              </a:fontRef>
            </p:style>
          </p:cxnSp>
          <p:sp>
            <p:nvSpPr>
              <p:cNvPr id="117" name="Metin Kutusu 2"/>
              <p:cNvSpPr txBox="1">
                <a:spLocks noChangeArrowheads="1"/>
              </p:cNvSpPr>
              <p:nvPr/>
            </p:nvSpPr>
            <p:spPr bwMode="auto">
              <a:xfrm rot="150892">
                <a:off x="-462856" y="2161940"/>
                <a:ext cx="1913448" cy="755977"/>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EC28C2"/>
                    </a:solidFill>
                    <a:ea typeface="Calibri" panose="020F0502020204030204" pitchFamily="34" charset="0"/>
                    <a:cs typeface="Times New Roman" panose="02020603050405020304" pitchFamily="18" charset="0"/>
                  </a:rPr>
                  <a:t>Taze meyveler grubu</a:t>
                </a:r>
                <a:endParaRPr lang="tr-TR" sz="1100" dirty="0">
                  <a:ea typeface="Calibri" panose="020F0502020204030204" pitchFamily="34" charset="0"/>
                  <a:cs typeface="Times New Roman" panose="02020603050405020304" pitchFamily="18" charset="0"/>
                </a:endParaRPr>
              </a:p>
            </p:txBody>
          </p:sp>
        </p:grpSp>
        <p:grpSp>
          <p:nvGrpSpPr>
            <p:cNvPr id="34827" name="Grup 103"/>
            <p:cNvGrpSpPr>
              <a:grpSpLocks/>
            </p:cNvGrpSpPr>
            <p:nvPr/>
          </p:nvGrpSpPr>
          <p:grpSpPr bwMode="auto">
            <a:xfrm>
              <a:off x="1588111" y="5806817"/>
              <a:ext cx="1831531" cy="1864515"/>
              <a:chOff x="-202590" y="1215766"/>
              <a:chExt cx="1831531" cy="1864515"/>
            </a:xfrm>
          </p:grpSpPr>
          <p:cxnSp>
            <p:nvCxnSpPr>
              <p:cNvPr id="114" name="Eğri Bağlayıcı 113"/>
              <p:cNvCxnSpPr/>
              <p:nvPr/>
            </p:nvCxnSpPr>
            <p:spPr>
              <a:xfrm rot="16200000" flipH="1">
                <a:off x="-379367" y="1445394"/>
                <a:ext cx="1007152" cy="547895"/>
              </a:xfrm>
              <a:prstGeom prst="curvedConnector3">
                <a:avLst>
                  <a:gd name="adj1" fmla="val 50000"/>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5" name="Metin Kutusu 2"/>
              <p:cNvSpPr txBox="1">
                <a:spLocks noChangeArrowheads="1"/>
              </p:cNvSpPr>
              <p:nvPr/>
            </p:nvSpPr>
            <p:spPr bwMode="auto">
              <a:xfrm rot="20984369">
                <a:off x="-202590" y="2202343"/>
                <a:ext cx="1831531" cy="87793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00863D"/>
                    </a:solidFill>
                    <a:ea typeface="Calibri" panose="020F0502020204030204" pitchFamily="34" charset="0"/>
                    <a:cs typeface="Times New Roman" panose="02020603050405020304" pitchFamily="18" charset="0"/>
                  </a:rPr>
                  <a:t>Taze sebzeler grubu</a:t>
                </a:r>
                <a:endParaRPr lang="tr-TR" sz="1100" dirty="0">
                  <a:ea typeface="Calibri" panose="020F0502020204030204" pitchFamily="34" charset="0"/>
                  <a:cs typeface="Times New Roman" panose="02020603050405020304" pitchFamily="18" charset="0"/>
                </a:endParaRPr>
              </a:p>
            </p:txBody>
          </p:sp>
        </p:grpSp>
        <p:sp>
          <p:nvSpPr>
            <p:cNvPr id="113" name="Metin Kutusu 2"/>
            <p:cNvSpPr txBox="1">
              <a:spLocks noChangeArrowheads="1"/>
            </p:cNvSpPr>
            <p:nvPr/>
          </p:nvSpPr>
          <p:spPr bwMode="auto">
            <a:xfrm>
              <a:off x="6778542" y="6478526"/>
              <a:ext cx="569788" cy="368459"/>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600" b="1" dirty="0">
                  <a:solidFill>
                    <a:srgbClr val="00B0F0"/>
                  </a:solidFill>
                  <a:ea typeface="Calibri" panose="020F0502020204030204" pitchFamily="34" charset="0"/>
                  <a:cs typeface="Times New Roman" panose="02020603050405020304" pitchFamily="18" charset="0"/>
                </a:rPr>
                <a:t>Su</a:t>
              </a:r>
              <a:endParaRPr lang="tr-TR" sz="1050" dirty="0">
                <a:ea typeface="Calibri" panose="020F0502020204030204" pitchFamily="34" charset="0"/>
                <a:cs typeface="Times New Roman" panose="02020603050405020304" pitchFamily="18" charset="0"/>
              </a:endParaRPr>
            </a:p>
          </p:txBody>
        </p:sp>
        <p:sp>
          <p:nvSpPr>
            <p:cNvPr id="111" name="Metin Kutusu 2"/>
            <p:cNvSpPr txBox="1">
              <a:spLocks noChangeArrowheads="1"/>
            </p:cNvSpPr>
            <p:nvPr/>
          </p:nvSpPr>
          <p:spPr bwMode="auto">
            <a:xfrm rot="21263473">
              <a:off x="8054890" y="5533546"/>
              <a:ext cx="1381044" cy="546541"/>
            </a:xfrm>
            <a:prstGeom prst="rect">
              <a:avLst/>
            </a:prstGeom>
            <a:noFill/>
            <a:ln w="9525">
              <a:noFill/>
              <a:miter lim="800000"/>
              <a:headEnd/>
              <a:tailEnd/>
            </a:ln>
          </p:spPr>
          <p:txBody>
            <a:bodyPr lIns="68580" tIns="34290" rIns="68580" bIns="34290"/>
            <a:lstStyle/>
            <a:p>
              <a:pPr>
                <a:lnSpc>
                  <a:spcPct val="115000"/>
                </a:lnSpc>
                <a:spcAft>
                  <a:spcPts val="750"/>
                </a:spcAft>
                <a:defRPr/>
              </a:pPr>
              <a:r>
                <a:rPr lang="tr-TR" sz="1600" b="1" dirty="0">
                  <a:solidFill>
                    <a:srgbClr val="4F6228"/>
                  </a:solidFill>
                  <a:ea typeface="Calibri" panose="020F0502020204030204" pitchFamily="34" charset="0"/>
                  <a:cs typeface="Times New Roman" panose="02020603050405020304" pitchFamily="18" charset="0"/>
                </a:rPr>
                <a:t>Zeytinyağı</a:t>
              </a:r>
              <a:endParaRPr lang="tr-TR" sz="1100" dirty="0">
                <a:ea typeface="Calibri" panose="020F0502020204030204" pitchFamily="34" charset="0"/>
                <a:cs typeface="Times New Roman" panose="02020603050405020304" pitchFamily="18" charset="0"/>
              </a:endParaRPr>
            </a:p>
          </p:txBody>
        </p:sp>
        <p:grpSp>
          <p:nvGrpSpPr>
            <p:cNvPr id="34830" name="Grup 106"/>
            <p:cNvGrpSpPr>
              <a:grpSpLocks/>
            </p:cNvGrpSpPr>
            <p:nvPr/>
          </p:nvGrpSpPr>
          <p:grpSpPr bwMode="auto">
            <a:xfrm>
              <a:off x="-941743" y="3277953"/>
              <a:ext cx="1075213" cy="1896373"/>
              <a:chOff x="-941744" y="334729"/>
              <a:chExt cx="1075213" cy="1896373"/>
            </a:xfrm>
          </p:grpSpPr>
          <p:cxnSp>
            <p:nvCxnSpPr>
              <p:cNvPr id="108" name="Eğri Bağlayıcı 107"/>
              <p:cNvCxnSpPr/>
              <p:nvPr/>
            </p:nvCxnSpPr>
            <p:spPr>
              <a:xfrm rot="16200000" flipV="1">
                <a:off x="-1271992" y="1214569"/>
                <a:ext cx="1346781" cy="686286"/>
              </a:xfrm>
              <a:prstGeom prst="curvedConnector4">
                <a:avLst>
                  <a:gd name="adj1" fmla="val 32299"/>
                  <a:gd name="adj2" fmla="val 14445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9" name="Metin Kutusu 2"/>
              <p:cNvSpPr txBox="1">
                <a:spLocks noChangeArrowheads="1"/>
              </p:cNvSpPr>
              <p:nvPr/>
            </p:nvSpPr>
            <p:spPr bwMode="auto">
              <a:xfrm rot="21521255">
                <a:off x="-929852" y="334729"/>
                <a:ext cx="1063321" cy="1043968"/>
              </a:xfrm>
              <a:prstGeom prst="rect">
                <a:avLst/>
              </a:prstGeom>
              <a:noFill/>
              <a:ln w="9525">
                <a:noFill/>
                <a:miter lim="800000"/>
                <a:headEnd/>
                <a:tailEnd/>
              </a:ln>
            </p:spPr>
            <p:txBody>
              <a:bodyPr lIns="68580" tIns="34290" rIns="68580" bIns="34290"/>
              <a:lstStyle/>
              <a:p>
                <a:pPr algn="ctr">
                  <a:lnSpc>
                    <a:spcPct val="115000"/>
                  </a:lnSpc>
                  <a:spcAft>
                    <a:spcPts val="750"/>
                  </a:spcAft>
                  <a:defRPr/>
                </a:pPr>
                <a:r>
                  <a:rPr lang="tr-TR" sz="1400" b="1" dirty="0">
                    <a:solidFill>
                      <a:srgbClr val="FF0000"/>
                    </a:solidFill>
                    <a:ea typeface="Calibri" panose="020F0502020204030204" pitchFamily="34" charset="0"/>
                    <a:cs typeface="Times New Roman" panose="02020603050405020304" pitchFamily="18" charset="0"/>
                  </a:rPr>
                  <a:t>Fiziksel aktivite figürü</a:t>
                </a:r>
                <a:endParaRPr lang="tr-TR" sz="1050" dirty="0">
                  <a:solidFill>
                    <a:srgbClr val="FF0000"/>
                  </a:solidFill>
                  <a:ea typeface="Calibri" panose="020F0502020204030204" pitchFamily="34" charset="0"/>
                  <a:cs typeface="Times New Roman" panose="02020603050405020304" pitchFamily="18" charset="0"/>
                </a:endParaRPr>
              </a:p>
            </p:txBody>
          </p:sp>
        </p:grpSp>
      </p:grpSp>
      <p:sp>
        <p:nvSpPr>
          <p:cNvPr id="34819" name="Metin kutusu 1"/>
          <p:cNvSpPr txBox="1">
            <a:spLocks noChangeArrowheads="1"/>
          </p:cNvSpPr>
          <p:nvPr/>
        </p:nvSpPr>
        <p:spPr bwMode="auto">
          <a:xfrm>
            <a:off x="34925" y="6350"/>
            <a:ext cx="9074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tr-TR" altLang="tr-TR" sz="32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SAĞLIKLI YEMEK TABAĞI</a:t>
            </a:r>
          </a:p>
        </p:txBody>
      </p:sp>
      <p:sp>
        <p:nvSpPr>
          <p:cNvPr id="2" name="Yuvarlatılmış Dikdörtgen 1"/>
          <p:cNvSpPr/>
          <p:nvPr/>
        </p:nvSpPr>
        <p:spPr>
          <a:xfrm>
            <a:off x="179511" y="5805264"/>
            <a:ext cx="2499822" cy="963836"/>
          </a:xfrm>
          <a:prstGeom prst="roundRect">
            <a:avLst/>
          </a:prstGeom>
          <a:noFill/>
          <a:ln w="19050" cap="flat" cmpd="sng" algn="ctr">
            <a:solidFill>
              <a:srgbClr val="FFFF0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a:defRPr/>
            </a:pPr>
            <a:r>
              <a:rPr lang="tr-TR" altLang="tr-TR" sz="2000" i="1" dirty="0">
                <a:solidFill>
                  <a:srgbClr val="FF0000"/>
                </a:solidFill>
                <a:latin typeface="+mj-lt"/>
              </a:rPr>
              <a:t>Her öğünde </a:t>
            </a:r>
            <a:endParaRPr lang="tr-TR" altLang="tr-TR" sz="2000" i="1" dirty="0" smtClean="0">
              <a:solidFill>
                <a:srgbClr val="FF0000"/>
              </a:solidFill>
              <a:latin typeface="+mj-lt"/>
            </a:endParaRPr>
          </a:p>
          <a:p>
            <a:pPr algn="ctr">
              <a:defRPr/>
            </a:pPr>
            <a:r>
              <a:rPr lang="tr-TR" altLang="tr-TR" sz="2000" i="1" dirty="0" smtClean="0">
                <a:solidFill>
                  <a:srgbClr val="FF0000"/>
                </a:solidFill>
                <a:latin typeface="+mj-lt"/>
              </a:rPr>
              <a:t>her besin grubundan tüketmeliyiz</a:t>
            </a:r>
            <a:endParaRPr lang="tr-TR" altLang="tr-TR" sz="2000" i="1" dirty="0">
              <a:solidFill>
                <a:srgbClr val="FF0000"/>
              </a:solidFill>
              <a:latin typeface="+mj-lt"/>
            </a:endParaRPr>
          </a:p>
        </p:txBody>
      </p:sp>
      <p:sp>
        <p:nvSpPr>
          <p:cNvPr id="32" name="Yuvarlatılmış Dikdörtgen 31"/>
          <p:cNvSpPr/>
          <p:nvPr/>
        </p:nvSpPr>
        <p:spPr>
          <a:xfrm>
            <a:off x="6747442" y="5930849"/>
            <a:ext cx="2103663" cy="849312"/>
          </a:xfrm>
          <a:prstGeom prst="roundRect">
            <a:avLst/>
          </a:prstGeom>
          <a:noFill/>
          <a:ln w="19050" cap="flat" cmpd="sng" algn="ctr">
            <a:solidFill>
              <a:srgbClr val="00B0F0"/>
            </a:solidFill>
            <a:prstDash val="sys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chor="ctr"/>
          <a:lstStyle/>
          <a:p>
            <a:pPr algn="ctr" eaLnBrk="1" hangingPunct="1">
              <a:lnSpc>
                <a:spcPct val="90000"/>
              </a:lnSpc>
              <a:defRPr/>
            </a:pPr>
            <a:r>
              <a:rPr lang="tr-TR" altLang="tr-TR" sz="2000" i="1" dirty="0">
                <a:solidFill>
                  <a:srgbClr val="00B0F0"/>
                </a:solidFill>
              </a:rPr>
              <a:t>Günde</a:t>
            </a:r>
          </a:p>
          <a:p>
            <a:pPr algn="ctr" eaLnBrk="1" hangingPunct="1">
              <a:lnSpc>
                <a:spcPct val="90000"/>
              </a:lnSpc>
              <a:defRPr/>
            </a:pPr>
            <a:r>
              <a:rPr lang="tr-TR" altLang="tr-TR" sz="2000" i="1" dirty="0">
                <a:solidFill>
                  <a:srgbClr val="00B0F0"/>
                </a:solidFill>
              </a:rPr>
              <a:t>8-10 bardak </a:t>
            </a:r>
            <a:r>
              <a:rPr lang="tr-TR" altLang="tr-TR" sz="2000" b="1" i="1" dirty="0">
                <a:solidFill>
                  <a:srgbClr val="00B0F0"/>
                </a:solidFill>
              </a:rPr>
              <a:t>“SU” </a:t>
            </a:r>
            <a:r>
              <a:rPr lang="tr-TR" altLang="tr-TR" sz="2000" i="1" dirty="0" smtClean="0">
                <a:solidFill>
                  <a:srgbClr val="00B0F0"/>
                </a:solidFill>
              </a:rPr>
              <a:t>içmeliyiz</a:t>
            </a:r>
            <a:endParaRPr lang="tr-TR" altLang="tr-TR" sz="2000" i="1" dirty="0">
              <a:solidFill>
                <a:srgbClr val="00B0F0"/>
              </a:solidFill>
            </a:endParaRPr>
          </a:p>
        </p:txBody>
      </p:sp>
      <p:grpSp>
        <p:nvGrpSpPr>
          <p:cNvPr id="34" name="Grup 33"/>
          <p:cNvGrpSpPr/>
          <p:nvPr/>
        </p:nvGrpSpPr>
        <p:grpSpPr>
          <a:xfrm>
            <a:off x="1049032" y="1078264"/>
            <a:ext cx="6475296" cy="4486070"/>
            <a:chOff x="759748" y="-389224"/>
            <a:chExt cx="6475296" cy="4486070"/>
          </a:xfrm>
        </p:grpSpPr>
        <p:pic>
          <p:nvPicPr>
            <p:cNvPr id="35" name="Resim 34"/>
            <p:cNvPicPr>
              <a:picLocks noChangeAspect="1"/>
            </p:cNvPicPr>
            <p:nvPr/>
          </p:nvPicPr>
          <p:blipFill>
            <a:blip r:embed="rId2"/>
            <a:stretch>
              <a:fillRect/>
            </a:stretch>
          </p:blipFill>
          <p:spPr>
            <a:xfrm>
              <a:off x="6415545" y="2537576"/>
              <a:ext cx="819499" cy="1404000"/>
            </a:xfrm>
            <a:prstGeom prst="rect">
              <a:avLst/>
            </a:prstGeom>
          </p:spPr>
        </p:pic>
        <p:pic>
          <p:nvPicPr>
            <p:cNvPr id="36" name="Resim 35"/>
            <p:cNvPicPr>
              <a:picLocks noChangeAspect="1"/>
            </p:cNvPicPr>
            <p:nvPr/>
          </p:nvPicPr>
          <p:blipFill>
            <a:blip r:embed="rId3"/>
            <a:stretch>
              <a:fillRect/>
            </a:stretch>
          </p:blipFill>
          <p:spPr>
            <a:xfrm>
              <a:off x="759748" y="2836846"/>
              <a:ext cx="1124743" cy="1260000"/>
            </a:xfrm>
            <a:prstGeom prst="rect">
              <a:avLst/>
            </a:prstGeom>
          </p:spPr>
        </p:pic>
        <p:pic>
          <p:nvPicPr>
            <p:cNvPr id="37" name="Resim 36"/>
            <p:cNvPicPr>
              <a:picLocks noChangeAspect="1"/>
            </p:cNvPicPr>
            <p:nvPr/>
          </p:nvPicPr>
          <p:blipFill>
            <a:blip r:embed="rId4"/>
            <a:stretch>
              <a:fillRect/>
            </a:stretch>
          </p:blipFill>
          <p:spPr>
            <a:xfrm>
              <a:off x="1847300" y="-389224"/>
              <a:ext cx="4483778" cy="4464000"/>
            </a:xfrm>
            <a:prstGeom prst="ellipse">
              <a:avLst/>
            </a:prstGeom>
          </p:spPr>
        </p:pic>
      </p:grpSp>
      <p:cxnSp>
        <p:nvCxnSpPr>
          <p:cNvPr id="57" name="Eğri Bağlayıcı 56"/>
          <p:cNvCxnSpPr/>
          <p:nvPr/>
        </p:nvCxnSpPr>
        <p:spPr bwMode="auto">
          <a:xfrm>
            <a:off x="7493194" y="4440338"/>
            <a:ext cx="517359" cy="266726"/>
          </a:xfrm>
          <a:prstGeom prst="curvedConnector3">
            <a:avLst>
              <a:gd name="adj1" fmla="val 99284"/>
            </a:avLst>
          </a:prstGeom>
          <a:ln w="190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6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2"/>
                                        </p:tgtEl>
                                        <p:attrNameLst>
                                          <p:attrName>r</p:attrName>
                                        </p:attrNameLst>
                                      </p:cBhvr>
                                    </p:animRot>
                                    <p:animRot by="-240000">
                                      <p:cBhvr>
                                        <p:cTn id="13" dur="200" fill="hold">
                                          <p:stCondLst>
                                            <p:cond delay="200"/>
                                          </p:stCondLst>
                                        </p:cTn>
                                        <p:tgtEl>
                                          <p:spTgt spid="32"/>
                                        </p:tgtEl>
                                        <p:attrNameLst>
                                          <p:attrName>r</p:attrName>
                                        </p:attrNameLst>
                                      </p:cBhvr>
                                    </p:animRot>
                                    <p:animRot by="240000">
                                      <p:cBhvr>
                                        <p:cTn id="14" dur="200" fill="hold">
                                          <p:stCondLst>
                                            <p:cond delay="400"/>
                                          </p:stCondLst>
                                        </p:cTn>
                                        <p:tgtEl>
                                          <p:spTgt spid="32"/>
                                        </p:tgtEl>
                                        <p:attrNameLst>
                                          <p:attrName>r</p:attrName>
                                        </p:attrNameLst>
                                      </p:cBhvr>
                                    </p:animRot>
                                    <p:animRot by="-240000">
                                      <p:cBhvr>
                                        <p:cTn id="15" dur="200" fill="hold">
                                          <p:stCondLst>
                                            <p:cond delay="600"/>
                                          </p:stCondLst>
                                        </p:cTn>
                                        <p:tgtEl>
                                          <p:spTgt spid="32"/>
                                        </p:tgtEl>
                                        <p:attrNameLst>
                                          <p:attrName>r</p:attrName>
                                        </p:attrNameLst>
                                      </p:cBhvr>
                                    </p:animRot>
                                    <p:animRot by="120000">
                                      <p:cBhvr>
                                        <p:cTn id="16" dur="200" fill="hold">
                                          <p:stCondLst>
                                            <p:cond delay="80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 10"/>
          <p:cNvGrpSpPr/>
          <p:nvPr/>
        </p:nvGrpSpPr>
        <p:grpSpPr>
          <a:xfrm>
            <a:off x="294024" y="736253"/>
            <a:ext cx="7395033" cy="6118933"/>
            <a:chOff x="294024" y="736253"/>
            <a:chExt cx="7395033" cy="6118933"/>
          </a:xfrm>
        </p:grpSpPr>
        <p:grpSp>
          <p:nvGrpSpPr>
            <p:cNvPr id="20" name="Grup 19"/>
            <p:cNvGrpSpPr/>
            <p:nvPr/>
          </p:nvGrpSpPr>
          <p:grpSpPr>
            <a:xfrm>
              <a:off x="1454943" y="736253"/>
              <a:ext cx="6234114" cy="6118933"/>
              <a:chOff x="1454943" y="755209"/>
              <a:chExt cx="6234114" cy="6118933"/>
            </a:xfrm>
          </p:grpSpPr>
          <p:pic>
            <p:nvPicPr>
              <p:cNvPr id="22" name="Resim 21"/>
              <p:cNvPicPr>
                <a:picLocks noChangeAspect="1"/>
              </p:cNvPicPr>
              <p:nvPr/>
            </p:nvPicPr>
            <p:blipFill>
              <a:blip r:embed="rId3"/>
              <a:stretch>
                <a:fillRect/>
              </a:stretch>
            </p:blipFill>
            <p:spPr>
              <a:xfrm>
                <a:off x="1454943" y="755209"/>
                <a:ext cx="6234114" cy="6118933"/>
              </a:xfrm>
              <a:prstGeom prst="rect">
                <a:avLst/>
              </a:prstGeom>
            </p:spPr>
          </p:pic>
          <p:sp>
            <p:nvSpPr>
              <p:cNvPr id="23" name="Pasta 22"/>
              <p:cNvSpPr/>
              <p:nvPr/>
            </p:nvSpPr>
            <p:spPr>
              <a:xfrm rot="16200000">
                <a:off x="2187429" y="1313907"/>
                <a:ext cx="4932414" cy="4859704"/>
              </a:xfrm>
              <a:prstGeom prst="pie">
                <a:avLst>
                  <a:gd name="adj1" fmla="val 21598292"/>
                  <a:gd name="adj2" fmla="val 3533224"/>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4" name="Pasta 23"/>
              <p:cNvSpPr/>
              <p:nvPr/>
            </p:nvSpPr>
            <p:spPr>
              <a:xfrm rot="19851181">
                <a:off x="2231441" y="1465897"/>
                <a:ext cx="4954588" cy="4747117"/>
              </a:xfrm>
              <a:prstGeom prst="pie">
                <a:avLst>
                  <a:gd name="adj1" fmla="val 21454777"/>
                  <a:gd name="adj2" fmla="val 3661889"/>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Pasta 24"/>
              <p:cNvSpPr/>
              <p:nvPr/>
            </p:nvSpPr>
            <p:spPr>
              <a:xfrm rot="1912729">
                <a:off x="2209572" y="1499586"/>
                <a:ext cx="4906038" cy="4824536"/>
              </a:xfrm>
              <a:prstGeom prst="pie">
                <a:avLst>
                  <a:gd name="adj1" fmla="val 21599391"/>
                  <a:gd name="adj2" fmla="val 3487094"/>
                </a:avLst>
              </a:prstGeom>
              <a:solidFill>
                <a:srgbClr val="FEDEFC"/>
              </a:solidFill>
              <a:ln>
                <a:solidFill>
                  <a:srgbClr val="FEDE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6" name="Pasta 25"/>
              <p:cNvSpPr/>
              <p:nvPr/>
            </p:nvSpPr>
            <p:spPr>
              <a:xfrm rot="6154690">
                <a:off x="2009659" y="1297812"/>
                <a:ext cx="5123978" cy="5108887"/>
              </a:xfrm>
              <a:prstGeom prst="pie">
                <a:avLst>
                  <a:gd name="adj1" fmla="val 20865645"/>
                  <a:gd name="adj2" fmla="val 4609436"/>
                </a:avLst>
              </a:prstGeom>
              <a:solidFill>
                <a:srgbClr val="B2E8C0"/>
              </a:solidFill>
              <a:ln>
                <a:solidFill>
                  <a:srgbClr val="B2E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7" name="Pasta 26"/>
              <p:cNvSpPr/>
              <p:nvPr/>
            </p:nvSpPr>
            <p:spPr>
              <a:xfrm rot="11810400">
                <a:off x="2051068" y="1306650"/>
                <a:ext cx="5058948" cy="4921250"/>
              </a:xfrm>
              <a:prstGeom prst="pie">
                <a:avLst>
                  <a:gd name="adj1" fmla="val 20566088"/>
                  <a:gd name="adj2" fmla="val 438679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grpSp>
        <p:sp>
          <p:nvSpPr>
            <p:cNvPr id="21" name="Oval 20"/>
            <p:cNvSpPr/>
            <p:nvPr/>
          </p:nvSpPr>
          <p:spPr>
            <a:xfrm>
              <a:off x="294024" y="4725144"/>
              <a:ext cx="1152128" cy="119392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5" name="Başlık 1"/>
          <p:cNvSpPr txBox="1">
            <a:spLocks/>
          </p:cNvSpPr>
          <p:nvPr/>
        </p:nvSpPr>
        <p:spPr>
          <a:xfrm>
            <a:off x="0" y="-27384"/>
            <a:ext cx="9144000" cy="792088"/>
          </a:xfrm>
          <a:prstGeom prst="rect">
            <a:avLst/>
          </a:prstGeom>
          <a:solidFill>
            <a:schemeClr val="accent6">
              <a:lumMod val="20000"/>
              <a:lumOff val="80000"/>
            </a:schemeClr>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ltLang="tr-TR" sz="36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SAĞLIKLI YEMEK </a:t>
            </a:r>
            <a:r>
              <a:rPr lang="tr-TR" altLang="tr-TR" sz="3600" b="1"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TABAĞIMIZI HAZIRLAYALIM</a:t>
            </a:r>
            <a:endParaRPr lang="tr-TR" altLang="tr-TR" sz="3600" b="1"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3945248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36856" flipH="1">
            <a:off x="-317825" y="2948792"/>
            <a:ext cx="5058956" cy="3372637"/>
          </a:xfrm>
          <a:prstGeom prst="rect">
            <a:avLst/>
          </a:prstGeom>
        </p:spPr>
      </p:pic>
      <p:sp>
        <p:nvSpPr>
          <p:cNvPr id="2" name="Başlık 1"/>
          <p:cNvSpPr>
            <a:spLocks noGrp="1"/>
          </p:cNvSpPr>
          <p:nvPr>
            <p:ph type="title"/>
          </p:nvPr>
        </p:nvSpPr>
        <p:spPr>
          <a:xfrm rot="20738522">
            <a:off x="3835231" y="1966613"/>
            <a:ext cx="5335133" cy="3048857"/>
          </a:xfrm>
        </p:spPr>
        <p:txBody>
          <a:bodyPr>
            <a:noAutofit/>
          </a:bodyPr>
          <a:lstStyle/>
          <a:p>
            <a:r>
              <a:rPr lang="tr-TR" sz="5200" b="1" dirty="0">
                <a:solidFill>
                  <a:srgbClr val="00B050"/>
                </a:solidFill>
                <a:latin typeface="Calibri" panose="020F0502020204030204" pitchFamily="34" charset="0"/>
                <a:cs typeface="Calibri" panose="020F0502020204030204" pitchFamily="34" charset="0"/>
              </a:rPr>
              <a:t>Y</a:t>
            </a:r>
            <a:r>
              <a:rPr lang="tr-TR" sz="5200" b="1" dirty="0">
                <a:solidFill>
                  <a:srgbClr val="FF0000"/>
                </a:solidFill>
                <a:latin typeface="Calibri" panose="020F0502020204030204" pitchFamily="34" charset="0"/>
                <a:cs typeface="Calibri" panose="020F0502020204030204" pitchFamily="34" charset="0"/>
              </a:rPr>
              <a:t>e</a:t>
            </a:r>
            <a:r>
              <a:rPr lang="tr-TR" sz="5200" b="1" dirty="0">
                <a:solidFill>
                  <a:srgbClr val="00B0F0"/>
                </a:solidFill>
                <a:latin typeface="Calibri" panose="020F0502020204030204" pitchFamily="34" charset="0"/>
                <a:cs typeface="Calibri" panose="020F0502020204030204" pitchFamily="34" charset="0"/>
              </a:rPr>
              <a:t>t</a:t>
            </a:r>
            <a:r>
              <a:rPr lang="tr-TR" sz="5200" b="1" dirty="0">
                <a:solidFill>
                  <a:srgbClr val="FFC000"/>
                </a:solidFill>
                <a:latin typeface="Calibri" panose="020F0502020204030204" pitchFamily="34" charset="0"/>
                <a:cs typeface="Calibri" panose="020F0502020204030204" pitchFamily="34" charset="0"/>
              </a:rPr>
              <a:t>e</a:t>
            </a:r>
            <a:r>
              <a:rPr lang="tr-TR" sz="5200" b="1" dirty="0">
                <a:solidFill>
                  <a:srgbClr val="EF19C1"/>
                </a:solidFill>
                <a:latin typeface="Calibri" panose="020F0502020204030204" pitchFamily="34" charset="0"/>
                <a:cs typeface="Calibri" panose="020F0502020204030204" pitchFamily="34" charset="0"/>
              </a:rPr>
              <a:t>r</a:t>
            </a:r>
            <a:r>
              <a:rPr lang="tr-TR" sz="5200" b="1" dirty="0">
                <a:solidFill>
                  <a:srgbClr val="C00000"/>
                </a:solidFill>
                <a:latin typeface="Calibri" panose="020F0502020204030204" pitchFamily="34" charset="0"/>
                <a:cs typeface="Calibri" panose="020F0502020204030204" pitchFamily="34" charset="0"/>
              </a:rPr>
              <a:t>l</a:t>
            </a:r>
            <a:r>
              <a:rPr lang="tr-TR" sz="5200" b="1" dirty="0">
                <a:solidFill>
                  <a:srgbClr val="7030A0"/>
                </a:solidFill>
                <a:latin typeface="Calibri" panose="020F0502020204030204" pitchFamily="34" charset="0"/>
                <a:cs typeface="Calibri" panose="020F0502020204030204" pitchFamily="34" charset="0"/>
              </a:rPr>
              <a:t>i</a:t>
            </a:r>
            <a:r>
              <a:rPr lang="tr-TR" sz="5200" b="1" dirty="0">
                <a:solidFill>
                  <a:srgbClr val="00B050"/>
                </a:solidFill>
                <a:latin typeface="Calibri" panose="020F0502020204030204" pitchFamily="34" charset="0"/>
                <a:cs typeface="Calibri" panose="020F0502020204030204" pitchFamily="34" charset="0"/>
              </a:rPr>
              <a:t> </a:t>
            </a:r>
            <a:r>
              <a:rPr lang="tr-TR" sz="5200" b="1" dirty="0">
                <a:solidFill>
                  <a:srgbClr val="FF0000"/>
                </a:solidFill>
                <a:latin typeface="Calibri" panose="020F0502020204030204" pitchFamily="34" charset="0"/>
                <a:cs typeface="Calibri" panose="020F0502020204030204" pitchFamily="34" charset="0"/>
              </a:rPr>
              <a:t>v</a:t>
            </a:r>
            <a:r>
              <a:rPr lang="tr-TR" sz="5200" b="1" dirty="0">
                <a:solidFill>
                  <a:srgbClr val="0070C0"/>
                </a:solidFill>
                <a:latin typeface="Calibri" panose="020F0502020204030204" pitchFamily="34" charset="0"/>
                <a:cs typeface="Calibri" panose="020F0502020204030204" pitchFamily="34" charset="0"/>
              </a:rPr>
              <a:t>e</a:t>
            </a:r>
            <a:r>
              <a:rPr lang="tr-TR" sz="5200" b="1" dirty="0">
                <a:solidFill>
                  <a:srgbClr val="00B050"/>
                </a:solidFill>
                <a:latin typeface="Calibri" panose="020F0502020204030204" pitchFamily="34" charset="0"/>
                <a:cs typeface="Calibri" panose="020F0502020204030204" pitchFamily="34" charset="0"/>
              </a:rPr>
              <a:t> </a:t>
            </a:r>
            <a:r>
              <a:rPr lang="tr-TR" sz="5200" b="1" dirty="0" smtClean="0">
                <a:solidFill>
                  <a:schemeClr val="accent6"/>
                </a:solidFill>
                <a:latin typeface="Calibri" panose="020F0502020204030204" pitchFamily="34" charset="0"/>
                <a:cs typeface="Calibri" panose="020F0502020204030204" pitchFamily="34" charset="0"/>
              </a:rPr>
              <a:t>d</a:t>
            </a:r>
            <a:r>
              <a:rPr lang="tr-TR" sz="5200" b="1" dirty="0" smtClean="0">
                <a:solidFill>
                  <a:srgbClr val="FF0000"/>
                </a:solidFill>
                <a:latin typeface="Calibri" panose="020F0502020204030204" pitchFamily="34" charset="0"/>
                <a:cs typeface="Calibri" panose="020F0502020204030204" pitchFamily="34" charset="0"/>
              </a:rPr>
              <a:t>e</a:t>
            </a:r>
            <a:r>
              <a:rPr lang="tr-TR" sz="5200" b="1" dirty="0" smtClean="0">
                <a:solidFill>
                  <a:srgbClr val="00B0F0"/>
                </a:solidFill>
                <a:latin typeface="Calibri" panose="020F0502020204030204" pitchFamily="34" charset="0"/>
                <a:cs typeface="Calibri" panose="020F0502020204030204" pitchFamily="34" charset="0"/>
              </a:rPr>
              <a:t>n</a:t>
            </a:r>
            <a:r>
              <a:rPr lang="tr-TR" sz="5200" b="1" dirty="0" smtClean="0">
                <a:solidFill>
                  <a:srgbClr val="7030A0"/>
                </a:solidFill>
                <a:latin typeface="Calibri" panose="020F0502020204030204" pitchFamily="34" charset="0"/>
                <a:cs typeface="Calibri" panose="020F0502020204030204" pitchFamily="34" charset="0"/>
              </a:rPr>
              <a:t>g</a:t>
            </a:r>
            <a:r>
              <a:rPr lang="tr-TR" sz="5200" b="1" dirty="0" smtClean="0">
                <a:solidFill>
                  <a:srgbClr val="00B050"/>
                </a:solidFill>
                <a:latin typeface="Calibri" panose="020F0502020204030204" pitchFamily="34" charset="0"/>
                <a:cs typeface="Calibri" panose="020F0502020204030204" pitchFamily="34" charset="0"/>
              </a:rPr>
              <a:t>e</a:t>
            </a:r>
            <a:r>
              <a:rPr lang="tr-TR" sz="5200" b="1" dirty="0" smtClean="0">
                <a:solidFill>
                  <a:srgbClr val="FFC000"/>
                </a:solidFill>
                <a:latin typeface="Calibri" panose="020F0502020204030204" pitchFamily="34" charset="0"/>
                <a:cs typeface="Calibri" panose="020F0502020204030204" pitchFamily="34" charset="0"/>
              </a:rPr>
              <a:t>l</a:t>
            </a:r>
            <a:r>
              <a:rPr lang="tr-TR" sz="5200" b="1" dirty="0" smtClean="0">
                <a:solidFill>
                  <a:srgbClr val="B50B78"/>
                </a:solidFill>
                <a:latin typeface="Calibri" panose="020F0502020204030204" pitchFamily="34" charset="0"/>
                <a:cs typeface="Calibri" panose="020F0502020204030204" pitchFamily="34" charset="0"/>
              </a:rPr>
              <a:t>i</a:t>
            </a:r>
            <a:r>
              <a:rPr lang="tr-TR" sz="5200" b="1" dirty="0" smtClean="0">
                <a:solidFill>
                  <a:srgbClr val="00B050"/>
                </a:solidFill>
                <a:latin typeface="Calibri" panose="020F0502020204030204" pitchFamily="34" charset="0"/>
                <a:cs typeface="Calibri" panose="020F0502020204030204" pitchFamily="34" charset="0"/>
              </a:rPr>
              <a:t> </a:t>
            </a:r>
            <a:r>
              <a:rPr lang="tr-TR" sz="5200" b="1" dirty="0" smtClean="0">
                <a:solidFill>
                  <a:srgbClr val="FF0000"/>
                </a:solidFill>
                <a:latin typeface="Calibri" panose="020F0502020204030204" pitchFamily="34" charset="0"/>
                <a:cs typeface="Calibri" panose="020F0502020204030204" pitchFamily="34" charset="0"/>
              </a:rPr>
              <a:t>b</a:t>
            </a:r>
            <a:r>
              <a:rPr lang="tr-TR" sz="5200" b="1" dirty="0" smtClean="0">
                <a:solidFill>
                  <a:srgbClr val="00B0F0"/>
                </a:solidFill>
                <a:latin typeface="Calibri" panose="020F0502020204030204" pitchFamily="34" charset="0"/>
                <a:cs typeface="Calibri" panose="020F0502020204030204" pitchFamily="34" charset="0"/>
              </a:rPr>
              <a:t>e</a:t>
            </a:r>
            <a:r>
              <a:rPr lang="tr-TR" sz="5200" b="1" dirty="0" smtClean="0">
                <a:solidFill>
                  <a:srgbClr val="EF19C1"/>
                </a:solidFill>
                <a:latin typeface="Calibri" panose="020F0502020204030204" pitchFamily="34" charset="0"/>
                <a:cs typeface="Calibri" panose="020F0502020204030204" pitchFamily="34" charset="0"/>
              </a:rPr>
              <a:t>s</a:t>
            </a:r>
            <a:r>
              <a:rPr lang="tr-TR" sz="5200" b="1" dirty="0" smtClean="0">
                <a:solidFill>
                  <a:srgbClr val="0070C0"/>
                </a:solidFill>
                <a:latin typeface="Calibri" panose="020F0502020204030204" pitchFamily="34" charset="0"/>
                <a:cs typeface="Calibri" panose="020F0502020204030204" pitchFamily="34" charset="0"/>
              </a:rPr>
              <a:t>l</a:t>
            </a:r>
            <a:r>
              <a:rPr lang="tr-TR" sz="5200" b="1" dirty="0" smtClean="0">
                <a:solidFill>
                  <a:srgbClr val="FFC000"/>
                </a:solidFill>
                <a:latin typeface="Calibri" panose="020F0502020204030204" pitchFamily="34" charset="0"/>
                <a:cs typeface="Calibri" panose="020F0502020204030204" pitchFamily="34" charset="0"/>
              </a:rPr>
              <a:t>e</a:t>
            </a:r>
            <a:r>
              <a:rPr lang="tr-TR" sz="5200" b="1" dirty="0" smtClean="0">
                <a:solidFill>
                  <a:srgbClr val="00B050"/>
                </a:solidFill>
                <a:latin typeface="Calibri" panose="020F0502020204030204" pitchFamily="34" charset="0"/>
                <a:cs typeface="Calibri" panose="020F0502020204030204" pitchFamily="34" charset="0"/>
              </a:rPr>
              <a:t>n</a:t>
            </a:r>
            <a:r>
              <a:rPr lang="tr-TR" sz="5200" b="1" dirty="0" smtClean="0">
                <a:solidFill>
                  <a:srgbClr val="C00000"/>
                </a:solidFill>
                <a:latin typeface="Calibri" panose="020F0502020204030204" pitchFamily="34" charset="0"/>
                <a:cs typeface="Calibri" panose="020F0502020204030204" pitchFamily="34" charset="0"/>
              </a:rPr>
              <a:t>e</a:t>
            </a:r>
            <a:r>
              <a:rPr lang="tr-TR" sz="5200" b="1" dirty="0" smtClean="0">
                <a:solidFill>
                  <a:schemeClr val="accent4"/>
                </a:solidFill>
                <a:latin typeface="Calibri" panose="020F0502020204030204" pitchFamily="34" charset="0"/>
                <a:cs typeface="Calibri" panose="020F0502020204030204" pitchFamily="34" charset="0"/>
              </a:rPr>
              <a:t>l</a:t>
            </a:r>
            <a:r>
              <a:rPr lang="tr-TR" sz="5200" b="1" dirty="0" smtClean="0">
                <a:solidFill>
                  <a:srgbClr val="0070C0"/>
                </a:solidFill>
                <a:latin typeface="Calibri" panose="020F0502020204030204" pitchFamily="34" charset="0"/>
                <a:cs typeface="Calibri" panose="020F0502020204030204" pitchFamily="34" charset="0"/>
              </a:rPr>
              <a:t>i</a:t>
            </a:r>
            <a:r>
              <a:rPr lang="tr-TR" sz="5200" b="1" dirty="0" smtClean="0">
                <a:solidFill>
                  <a:srgbClr val="00B050"/>
                </a:solidFill>
                <a:latin typeface="Calibri" panose="020F0502020204030204" pitchFamily="34" charset="0"/>
                <a:cs typeface="Calibri" panose="020F0502020204030204" pitchFamily="34" charset="0"/>
              </a:rPr>
              <a:t>m</a:t>
            </a:r>
            <a:r>
              <a:rPr lang="tr-TR" sz="5200" b="1" i="1" dirty="0" smtClean="0">
                <a:solidFill>
                  <a:srgbClr val="FF0000"/>
                </a:solidFill>
                <a:latin typeface="Calibri" panose="020F0502020204030204" pitchFamily="34" charset="0"/>
                <a:cs typeface="Calibri" panose="020F0502020204030204" pitchFamily="34" charset="0"/>
              </a:rPr>
              <a:t/>
            </a:r>
            <a:br>
              <a:rPr lang="tr-TR" sz="5200" b="1" i="1" dirty="0" smtClean="0">
                <a:solidFill>
                  <a:srgbClr val="FF0000"/>
                </a:solidFill>
                <a:latin typeface="Calibri" panose="020F0502020204030204" pitchFamily="34" charset="0"/>
                <a:cs typeface="Calibri" panose="020F0502020204030204" pitchFamily="34" charset="0"/>
              </a:rPr>
            </a:br>
            <a:r>
              <a:rPr lang="tr-TR" sz="5200" b="1" i="1" dirty="0" smtClean="0">
                <a:solidFill>
                  <a:srgbClr val="FF0000"/>
                </a:solidFill>
                <a:latin typeface="Calibri" panose="020F0502020204030204" pitchFamily="34" charset="0"/>
                <a:cs typeface="Calibri" panose="020F0502020204030204" pitchFamily="34" charset="0"/>
              </a:rPr>
              <a:t> </a:t>
            </a:r>
            <a:r>
              <a:rPr lang="tr-TR" sz="5200" b="1" i="1" dirty="0" smtClean="0">
                <a:solidFill>
                  <a:srgbClr val="00B0F0"/>
                </a:solidFill>
                <a:latin typeface="Calibri" panose="020F0502020204030204" pitchFamily="34" charset="0"/>
                <a:cs typeface="Calibri" panose="020F0502020204030204" pitchFamily="34" charset="0"/>
              </a:rPr>
              <a:t>sağlıklı büyüyelim</a:t>
            </a:r>
            <a:br>
              <a:rPr lang="tr-TR" sz="5200" b="1" i="1" dirty="0" smtClean="0">
                <a:solidFill>
                  <a:srgbClr val="00B0F0"/>
                </a:solidFill>
                <a:latin typeface="Calibri" panose="020F0502020204030204" pitchFamily="34" charset="0"/>
                <a:cs typeface="Calibri" panose="020F0502020204030204" pitchFamily="34" charset="0"/>
              </a:rPr>
            </a:br>
            <a:r>
              <a:rPr lang="tr-TR" sz="5200" b="1" i="1" dirty="0" smtClean="0">
                <a:solidFill>
                  <a:srgbClr val="FF0000"/>
                </a:solidFill>
                <a:latin typeface="Calibri" panose="020F0502020204030204" pitchFamily="34" charset="0"/>
                <a:cs typeface="Calibri" panose="020F0502020204030204" pitchFamily="34" charset="0"/>
              </a:rPr>
              <a:t>mutlu yaşayalım</a:t>
            </a:r>
            <a:endParaRPr lang="tr-TR" sz="5200" b="1" i="1" dirty="0">
              <a:solidFill>
                <a:srgbClr val="FF0000"/>
              </a:solidFill>
              <a:latin typeface="Calibri" panose="020F0502020204030204" pitchFamily="34" charset="0"/>
              <a:cs typeface="Calibri" panose="020F0502020204030204" pitchFamily="34" charset="0"/>
            </a:endParaRPr>
          </a:p>
        </p:txBody>
      </p:sp>
      <p:sp>
        <p:nvSpPr>
          <p:cNvPr id="4" name="İkizkenar Üçgen 3"/>
          <p:cNvSpPr/>
          <p:nvPr/>
        </p:nvSpPr>
        <p:spPr>
          <a:xfrm>
            <a:off x="107504" y="4869161"/>
            <a:ext cx="9018912" cy="1967805"/>
          </a:xfrm>
          <a:prstGeom prst="triangle">
            <a:avLst>
              <a:gd name="adj" fmla="val 91932"/>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İkizkenar Üçgen 4"/>
          <p:cNvSpPr/>
          <p:nvPr/>
        </p:nvSpPr>
        <p:spPr>
          <a:xfrm flipH="1" flipV="1">
            <a:off x="8386235" y="4869159"/>
            <a:ext cx="741785" cy="1967807"/>
          </a:xfrm>
          <a:prstGeom prst="triangle">
            <a:avLst>
              <a:gd name="adj" fmla="val 0"/>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kizkenar Üçgen 5"/>
          <p:cNvSpPr/>
          <p:nvPr/>
        </p:nvSpPr>
        <p:spPr>
          <a:xfrm rot="10800000" flipV="1">
            <a:off x="7524328" y="4883386"/>
            <a:ext cx="853114" cy="1953580"/>
          </a:xfrm>
          <a:prstGeom prst="triangle">
            <a:avLst>
              <a:gd name="adj" fmla="val 0"/>
            </a:avLst>
          </a:prstGeom>
          <a:solidFill>
            <a:schemeClr val="accent5">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373691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Besin öğesi nedir?</a:t>
            </a:r>
            <a:endParaRPr lang="tr-TR" sz="4000" b="1" dirty="0">
              <a:solidFill>
                <a:srgbClr val="FF0000"/>
              </a:solidFill>
              <a:latin typeface="+mn-lt"/>
            </a:endParaRPr>
          </a:p>
        </p:txBody>
      </p:sp>
      <p:sp>
        <p:nvSpPr>
          <p:cNvPr id="3" name="İçerik Yer Tutucusu 2"/>
          <p:cNvSpPr>
            <a:spLocks noGrp="1"/>
          </p:cNvSpPr>
          <p:nvPr>
            <p:ph idx="1"/>
          </p:nvPr>
        </p:nvSpPr>
        <p:spPr>
          <a:xfrm>
            <a:off x="457200" y="908720"/>
            <a:ext cx="8229600" cy="5832648"/>
          </a:xfrm>
        </p:spPr>
        <p:txBody>
          <a:bodyPr>
            <a:normAutofit/>
          </a:bodyPr>
          <a:lstStyle/>
          <a:p>
            <a:r>
              <a:rPr lang="tr-TR" sz="3600" dirty="0" smtClean="0"/>
              <a:t>Besin öğeleri besinlerin yapı taşıdır</a:t>
            </a:r>
          </a:p>
          <a:p>
            <a:r>
              <a:rPr lang="tr-TR" sz="3600" dirty="0" smtClean="0"/>
              <a:t>Vücut bileşimimiz </a:t>
            </a:r>
            <a:r>
              <a:rPr lang="tr-TR" sz="3600" dirty="0"/>
              <a:t>besin öğelerinden </a:t>
            </a:r>
            <a:r>
              <a:rPr lang="tr-TR" sz="3600" dirty="0" smtClean="0"/>
              <a:t>oluşur </a:t>
            </a:r>
            <a:endParaRPr lang="tr-TR" sz="3600" dirty="0"/>
          </a:p>
          <a:p>
            <a:endParaRPr lang="tr-TR" dirty="0" smtClean="0"/>
          </a:p>
          <a:p>
            <a:endParaRPr lang="tr-TR" dirty="0" smtClean="0"/>
          </a:p>
        </p:txBody>
      </p:sp>
      <p:grpSp>
        <p:nvGrpSpPr>
          <p:cNvPr id="4" name="Grup 3"/>
          <p:cNvGrpSpPr/>
          <p:nvPr/>
        </p:nvGrpSpPr>
        <p:grpSpPr>
          <a:xfrm>
            <a:off x="457200" y="2996952"/>
            <a:ext cx="8229600" cy="2664296"/>
            <a:chOff x="457200" y="3573016"/>
            <a:chExt cx="8229600" cy="2664296"/>
          </a:xfrm>
        </p:grpSpPr>
        <p:sp>
          <p:nvSpPr>
            <p:cNvPr id="5" name="Yuvarlatılmış Dikdörtgen 4"/>
            <p:cNvSpPr/>
            <p:nvPr/>
          </p:nvSpPr>
          <p:spPr>
            <a:xfrm>
              <a:off x="457200" y="3573016"/>
              <a:ext cx="8229600" cy="2664296"/>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solidFill>
                    <a:schemeClr val="tx1"/>
                  </a:solidFill>
                </a:rPr>
                <a:t>Organlarımızın düzenli çalışabilmesi ve günlük işlerimizi sağlıklı sürdürebilmemiz için </a:t>
              </a:r>
              <a:r>
                <a:rPr lang="tr-TR" sz="3600" dirty="0" smtClean="0">
                  <a:solidFill>
                    <a:schemeClr val="tx1"/>
                  </a:solidFill>
                </a:rPr>
                <a:t>her gün besin </a:t>
              </a:r>
              <a:r>
                <a:rPr lang="tr-TR" sz="3600" dirty="0">
                  <a:solidFill>
                    <a:schemeClr val="tx1"/>
                  </a:solidFill>
                </a:rPr>
                <a:t>öğelerinin her birinden </a:t>
              </a:r>
              <a:r>
                <a:rPr lang="tr-TR" sz="3600" dirty="0" smtClean="0">
                  <a:solidFill>
                    <a:schemeClr val="tx1"/>
                  </a:solidFill>
                </a:rPr>
                <a:t>almamız gerekir</a:t>
              </a:r>
              <a:endParaRPr lang="tr-TR" sz="3600" dirty="0">
                <a:solidFill>
                  <a:schemeClr val="tx1"/>
                </a:solidFill>
              </a:endParaRPr>
            </a:p>
          </p:txBody>
        </p:sp>
        <p:pic>
          <p:nvPicPr>
            <p:cNvPr id="6" name="Picture 2" descr="emoji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03" t="7402" r="20220" b="10764"/>
            <a:stretch/>
          </p:blipFill>
          <p:spPr bwMode="auto">
            <a:xfrm>
              <a:off x="6156176" y="5445224"/>
              <a:ext cx="474910" cy="498656"/>
            </a:xfrm>
            <a:prstGeom prst="ellipse">
              <a:avLst/>
            </a:prstGeom>
            <a:noFill/>
            <a:extLst>
              <a:ext uri="{909E8E84-426E-40DD-AFC4-6F175D3DCCD1}">
                <a14:hiddenFill xmlns:a14="http://schemas.microsoft.com/office/drawing/2010/main">
                  <a:solidFill>
                    <a:srgbClr val="FFFFFF"/>
                  </a:solidFill>
                </a14:hiddenFill>
              </a:ext>
            </a:extLst>
          </p:spPr>
        </p:pic>
      </p:grpSp>
      <p:pic>
        <p:nvPicPr>
          <p:cNvPr id="8" name="Resim 7"/>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16232070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solidFill>
            <a:schemeClr val="accent6">
              <a:lumMod val="20000"/>
              <a:lumOff val="80000"/>
            </a:schemeClr>
          </a:solidFill>
        </p:spPr>
        <p:txBody>
          <a:bodyPr anchor="ctr">
            <a:noAutofit/>
          </a:bodyPr>
          <a:lstStyle/>
          <a:p>
            <a:pPr marL="0" indent="0" algn="ctr">
              <a:buNone/>
            </a:pPr>
            <a:r>
              <a:rPr lang="tr-TR" sz="2800" dirty="0">
                <a:solidFill>
                  <a:srgbClr val="00B0F0"/>
                </a:solidFill>
              </a:rPr>
              <a:t>Materyali Hazırlayanlar</a:t>
            </a:r>
            <a:br>
              <a:rPr lang="tr-TR" sz="2800" dirty="0">
                <a:solidFill>
                  <a:srgbClr val="00B0F0"/>
                </a:solidFill>
              </a:rPr>
            </a:br>
            <a:r>
              <a:rPr lang="tr-TR" sz="2800" dirty="0">
                <a:solidFill>
                  <a:srgbClr val="00B0F0"/>
                </a:solidFill>
              </a:rPr>
              <a:t>(Soyadına göre alfabetik sıra ile</a:t>
            </a:r>
            <a:r>
              <a:rPr lang="tr-TR" sz="2800" dirty="0" smtClean="0">
                <a:solidFill>
                  <a:srgbClr val="00B0F0"/>
                </a:solidFill>
              </a:rPr>
              <a:t>)</a:t>
            </a:r>
          </a:p>
          <a:p>
            <a:pPr marL="0" indent="0" algn="ctr">
              <a:buNone/>
            </a:pPr>
            <a:endParaRPr lang="tr-TR" sz="2800" dirty="0">
              <a:ea typeface="+mj-ea"/>
              <a:cs typeface="+mj-cs"/>
            </a:endParaRPr>
          </a:p>
          <a:p>
            <a:pPr marL="0" indent="0" algn="ctr">
              <a:buNone/>
            </a:pPr>
            <a:r>
              <a:rPr lang="tr-TR" sz="2800" dirty="0" smtClean="0">
                <a:ea typeface="+mj-ea"/>
                <a:cs typeface="+mj-cs"/>
              </a:rPr>
              <a:t>Prof. Dr. Berrin AKMAN</a:t>
            </a:r>
          </a:p>
          <a:p>
            <a:pPr marL="0" indent="0" algn="ctr">
              <a:buNone/>
            </a:pPr>
            <a:r>
              <a:rPr lang="tr-TR" sz="2800" dirty="0" smtClean="0">
                <a:ea typeface="+mj-ea"/>
                <a:cs typeface="+mj-cs"/>
              </a:rPr>
              <a:t>Dyt</a:t>
            </a:r>
            <a:r>
              <a:rPr lang="tr-TR" sz="2800" dirty="0">
                <a:ea typeface="+mj-ea"/>
                <a:cs typeface="+mj-cs"/>
              </a:rPr>
              <a:t>. H. Berna KARAKAŞ</a:t>
            </a:r>
          </a:p>
          <a:p>
            <a:pPr marL="0" indent="0" algn="ctr">
              <a:buNone/>
            </a:pPr>
            <a:r>
              <a:rPr lang="tr-TR" sz="2800" dirty="0">
                <a:ea typeface="+mj-ea"/>
                <a:cs typeface="+mj-cs"/>
              </a:rPr>
              <a:t>Öğr. Gör</a:t>
            </a:r>
            <a:r>
              <a:rPr lang="tr-TR" sz="2800" dirty="0" smtClean="0">
                <a:ea typeface="+mj-ea"/>
                <a:cs typeface="+mj-cs"/>
              </a:rPr>
              <a:t>. Dr. </a:t>
            </a:r>
            <a:r>
              <a:rPr lang="tr-TR" sz="2800" dirty="0">
                <a:ea typeface="+mj-ea"/>
                <a:cs typeface="+mj-cs"/>
              </a:rPr>
              <a:t>Asiye UĞRAŞ </a:t>
            </a:r>
            <a:r>
              <a:rPr lang="tr-TR" sz="2800" dirty="0" smtClean="0">
                <a:ea typeface="+mj-ea"/>
                <a:cs typeface="+mj-cs"/>
              </a:rPr>
              <a:t>DİKMEN</a:t>
            </a:r>
          </a:p>
          <a:p>
            <a:pPr marL="0" indent="0" algn="ctr">
              <a:buNone/>
            </a:pPr>
            <a:r>
              <a:rPr lang="tr-TR" sz="2800" dirty="0" smtClean="0">
                <a:ea typeface="+mj-ea"/>
                <a:cs typeface="+mj-cs"/>
              </a:rPr>
              <a:t>Prof. Dr. Nurcan </a:t>
            </a:r>
            <a:r>
              <a:rPr lang="tr-TR" sz="2800" smtClean="0">
                <a:ea typeface="+mj-ea"/>
                <a:cs typeface="+mj-cs"/>
              </a:rPr>
              <a:t>YABANCI </a:t>
            </a:r>
            <a:r>
              <a:rPr lang="tr-TR" sz="2800" smtClean="0">
                <a:ea typeface="+mj-ea"/>
                <a:cs typeface="+mj-cs"/>
              </a:rPr>
              <a:t>AYHAN</a:t>
            </a:r>
            <a:endParaRPr lang="tr-TR" sz="2800" dirty="0">
              <a:ea typeface="+mj-ea"/>
              <a:cs typeface="+mj-cs"/>
            </a:endParaRPr>
          </a:p>
        </p:txBody>
      </p:sp>
    </p:spTree>
    <p:extLst>
      <p:ext uri="{BB962C8B-B14F-4D97-AF65-F5344CB8AC3E}">
        <p14:creationId xmlns:p14="http://schemas.microsoft.com/office/powerpoint/2010/main" val="2302637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Besin öğeleri nelerdir?</a:t>
            </a:r>
            <a:endParaRPr lang="tr-TR" sz="4000" b="1" dirty="0">
              <a:solidFill>
                <a:srgbClr val="FF0000"/>
              </a:solidFill>
              <a:latin typeface="+mn-lt"/>
            </a:endParaRPr>
          </a:p>
        </p:txBody>
      </p:sp>
      <p:sp>
        <p:nvSpPr>
          <p:cNvPr id="3" name="İçerik Yer Tutucusu 2"/>
          <p:cNvSpPr>
            <a:spLocks noGrp="1"/>
          </p:cNvSpPr>
          <p:nvPr>
            <p:ph idx="1"/>
          </p:nvPr>
        </p:nvSpPr>
        <p:spPr>
          <a:xfrm>
            <a:off x="611560" y="732874"/>
            <a:ext cx="4391472" cy="6093296"/>
          </a:xfrm>
        </p:spPr>
        <p:txBody>
          <a:bodyPr anchor="ctr">
            <a:normAutofit/>
          </a:bodyPr>
          <a:lstStyle/>
          <a:p>
            <a:pPr marL="57150" indent="0">
              <a:buNone/>
            </a:pPr>
            <a:r>
              <a:rPr lang="tr-TR" sz="4800" i="1" dirty="0" smtClean="0">
                <a:solidFill>
                  <a:srgbClr val="FF0000"/>
                </a:solidFill>
              </a:rPr>
              <a:t>-Karbonhidratlar </a:t>
            </a:r>
          </a:p>
          <a:p>
            <a:pPr marL="57150" indent="0">
              <a:buNone/>
            </a:pPr>
            <a:r>
              <a:rPr lang="tr-TR" sz="4800" i="1" dirty="0" smtClean="0">
                <a:solidFill>
                  <a:schemeClr val="accent1"/>
                </a:solidFill>
              </a:rPr>
              <a:t>-Proteinler</a:t>
            </a:r>
          </a:p>
          <a:p>
            <a:pPr marL="57150" indent="0">
              <a:buNone/>
            </a:pPr>
            <a:r>
              <a:rPr lang="tr-TR" sz="4800" i="1" dirty="0" smtClean="0">
                <a:solidFill>
                  <a:schemeClr val="accent6"/>
                </a:solidFill>
              </a:rPr>
              <a:t>-Yağlar</a:t>
            </a:r>
          </a:p>
          <a:p>
            <a:pPr marL="57150" indent="0">
              <a:buNone/>
            </a:pPr>
            <a:r>
              <a:rPr lang="tr-TR" sz="4800" i="1" dirty="0" smtClean="0">
                <a:solidFill>
                  <a:srgbClr val="00B050"/>
                </a:solidFill>
              </a:rPr>
              <a:t>-Vitaminler </a:t>
            </a:r>
          </a:p>
          <a:p>
            <a:pPr marL="57150" indent="0">
              <a:buNone/>
            </a:pPr>
            <a:r>
              <a:rPr lang="tr-TR" sz="4800" i="1" dirty="0" smtClean="0">
                <a:solidFill>
                  <a:schemeClr val="accent4"/>
                </a:solidFill>
              </a:rPr>
              <a:t>-Mineraller </a:t>
            </a:r>
          </a:p>
          <a:p>
            <a:pPr marL="57150" indent="0">
              <a:buNone/>
            </a:pPr>
            <a:r>
              <a:rPr lang="tr-TR" sz="4800" i="1" dirty="0" smtClean="0">
                <a:solidFill>
                  <a:srgbClr val="00B0F0"/>
                </a:solidFill>
              </a:rPr>
              <a:t>-Su</a:t>
            </a: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7" y="779257"/>
            <a:ext cx="4042792" cy="6061159"/>
          </a:xfrm>
          <a:prstGeom prst="rect">
            <a:avLst/>
          </a:prstGeom>
        </p:spPr>
      </p:pic>
      <p:pic>
        <p:nvPicPr>
          <p:cNvPr id="8" name="Resim 7"/>
          <p:cNvPicPr>
            <a:picLocks noChangeAspect="1"/>
          </p:cNvPicPr>
          <p:nvPr/>
        </p:nvPicPr>
        <p:blipFill>
          <a:blip r:embed="rId4"/>
          <a:stretch>
            <a:fillRect/>
          </a:stretch>
        </p:blipFill>
        <p:spPr>
          <a:xfrm>
            <a:off x="2465838" y="6338847"/>
            <a:ext cx="2592742" cy="504000"/>
          </a:xfrm>
          <a:prstGeom prst="rect">
            <a:avLst/>
          </a:prstGeom>
        </p:spPr>
      </p:pic>
    </p:spTree>
    <p:extLst>
      <p:ext uri="{BB962C8B-B14F-4D97-AF65-F5344CB8AC3E}">
        <p14:creationId xmlns:p14="http://schemas.microsoft.com/office/powerpoint/2010/main" val="3284410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a:solidFill>
                  <a:srgbClr val="FF0000"/>
                </a:solidFill>
                <a:latin typeface="+mn-lt"/>
              </a:rPr>
              <a:t>Karbonhidratlar</a:t>
            </a:r>
          </a:p>
        </p:txBody>
      </p:sp>
      <p:sp>
        <p:nvSpPr>
          <p:cNvPr id="3" name="İçerik Yer Tutucusu 2"/>
          <p:cNvSpPr>
            <a:spLocks noGrp="1"/>
          </p:cNvSpPr>
          <p:nvPr>
            <p:ph idx="1"/>
          </p:nvPr>
        </p:nvSpPr>
        <p:spPr>
          <a:xfrm>
            <a:off x="395536" y="1340768"/>
            <a:ext cx="8363272" cy="4536504"/>
          </a:xfrm>
        </p:spPr>
        <p:txBody>
          <a:bodyPr>
            <a:normAutofit/>
          </a:bodyPr>
          <a:lstStyle/>
          <a:p>
            <a:r>
              <a:rPr lang="tr-TR" dirty="0" smtClean="0"/>
              <a:t>Besinlerde </a:t>
            </a:r>
            <a:r>
              <a:rPr lang="tr-TR" dirty="0"/>
              <a:t>en çok bulunan besin </a:t>
            </a:r>
            <a:r>
              <a:rPr lang="tr-TR" dirty="0" smtClean="0"/>
              <a:t>ögesidir</a:t>
            </a:r>
          </a:p>
          <a:p>
            <a:r>
              <a:rPr lang="tr-TR" dirty="0" smtClean="0"/>
              <a:t>Vücudun harcadığı enerjinin büyük bölümünü sağlar</a:t>
            </a:r>
          </a:p>
          <a:p>
            <a:r>
              <a:rPr lang="tr-TR" dirty="0" smtClean="0"/>
              <a:t>Sindirim </a:t>
            </a:r>
            <a:r>
              <a:rPr lang="tr-TR" dirty="0"/>
              <a:t>sonrası kanda glukoz olarak </a:t>
            </a:r>
            <a:r>
              <a:rPr lang="tr-TR" dirty="0" smtClean="0"/>
              <a:t>bulunur</a:t>
            </a:r>
          </a:p>
          <a:p>
            <a:r>
              <a:rPr lang="tr-TR" dirty="0" smtClean="0"/>
              <a:t>Karbonhidratlar </a:t>
            </a:r>
            <a:r>
              <a:rPr lang="tr-TR" dirty="0"/>
              <a:t>karaciğer ve kaslarda glikojen olarak </a:t>
            </a:r>
            <a:r>
              <a:rPr lang="tr-TR" dirty="0" smtClean="0"/>
              <a:t>depolanır </a:t>
            </a:r>
          </a:p>
          <a:p>
            <a:r>
              <a:rPr lang="tr-TR" dirty="0" smtClean="0"/>
              <a:t>Günlük </a:t>
            </a:r>
            <a:r>
              <a:rPr lang="tr-TR" dirty="0"/>
              <a:t>fazla alınan karbonhidrat </a:t>
            </a:r>
            <a:r>
              <a:rPr lang="tr-TR" dirty="0" smtClean="0"/>
              <a:t>yağa dönüşerek depolanır</a:t>
            </a:r>
          </a:p>
        </p:txBody>
      </p:sp>
      <p:pic>
        <p:nvPicPr>
          <p:cNvPr id="5" name="Resim 4"/>
          <p:cNvPicPr>
            <a:picLocks noChangeAspect="1"/>
          </p:cNvPicPr>
          <p:nvPr/>
        </p:nvPicPr>
        <p:blipFill>
          <a:blip r:embed="rId2"/>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3065225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Basit karbonhidratlar</a:t>
            </a:r>
            <a:endParaRPr lang="tr-TR" sz="4000" b="1" dirty="0">
              <a:solidFill>
                <a:srgbClr val="FF0000"/>
              </a:solidFill>
              <a:latin typeface="+mn-lt"/>
            </a:endParaRPr>
          </a:p>
        </p:txBody>
      </p:sp>
      <p:sp>
        <p:nvSpPr>
          <p:cNvPr id="3" name="İçerik Yer Tutucusu 2"/>
          <p:cNvSpPr>
            <a:spLocks noGrp="1"/>
          </p:cNvSpPr>
          <p:nvPr>
            <p:ph idx="1"/>
          </p:nvPr>
        </p:nvSpPr>
        <p:spPr>
          <a:xfrm>
            <a:off x="457200" y="1052736"/>
            <a:ext cx="8229600" cy="3600400"/>
          </a:xfrm>
        </p:spPr>
        <p:txBody>
          <a:bodyPr>
            <a:normAutofit fontScale="92500" lnSpcReduction="10000"/>
          </a:bodyPr>
          <a:lstStyle/>
          <a:p>
            <a:pPr marL="0" indent="0" algn="ctr">
              <a:buNone/>
            </a:pPr>
            <a:r>
              <a:rPr lang="tr-TR" dirty="0" smtClean="0"/>
              <a:t>Basit karbonhidratlar ya da basit şekerler</a:t>
            </a:r>
          </a:p>
          <a:p>
            <a:pPr marL="0" indent="0" algn="ctr">
              <a:buNone/>
            </a:pPr>
            <a:endParaRPr lang="tr-TR" dirty="0" smtClean="0"/>
          </a:p>
          <a:p>
            <a:pPr marL="0" indent="0" algn="ctr">
              <a:buNone/>
            </a:pPr>
            <a:r>
              <a:rPr lang="tr-TR" dirty="0" smtClean="0"/>
              <a:t>toz şeker </a:t>
            </a:r>
          </a:p>
          <a:p>
            <a:pPr marL="0" indent="0" algn="ctr">
              <a:buNone/>
            </a:pPr>
            <a:r>
              <a:rPr lang="tr-TR" dirty="0" smtClean="0"/>
              <a:t>(çay şekeri)</a:t>
            </a:r>
            <a:r>
              <a:rPr lang="tr-TR" dirty="0" err="1" smtClean="0"/>
              <a:t>dir</a:t>
            </a:r>
            <a:endParaRPr lang="tr-TR" dirty="0" smtClean="0"/>
          </a:p>
          <a:p>
            <a:pPr marL="0" indent="0" algn="ctr">
              <a:buNone/>
            </a:pPr>
            <a:endParaRPr lang="tr-TR" b="1" dirty="0" smtClean="0">
              <a:solidFill>
                <a:srgbClr val="FF0000"/>
              </a:solidFill>
              <a:sym typeface="Wingdings" panose="05000000000000000000" pitchFamily="2" charset="2"/>
            </a:endParaRPr>
          </a:p>
          <a:p>
            <a:pPr marL="0" indent="0" algn="ctr">
              <a:buNone/>
            </a:pPr>
            <a:r>
              <a:rPr lang="tr-TR" b="1" dirty="0" smtClean="0">
                <a:solidFill>
                  <a:srgbClr val="FF0000"/>
                </a:solidFill>
                <a:sym typeface="Wingdings" panose="05000000000000000000" pitchFamily="2" charset="2"/>
              </a:rPr>
              <a:t>Basit karbonhidratlardan u</a:t>
            </a:r>
            <a:r>
              <a:rPr lang="tr-TR" b="1" dirty="0" smtClean="0">
                <a:solidFill>
                  <a:srgbClr val="FF0000"/>
                </a:solidFill>
              </a:rPr>
              <a:t>zak durup, tüketmememizde yarar var</a:t>
            </a:r>
            <a:endParaRPr lang="tr-TR" b="1" dirty="0">
              <a:solidFill>
                <a:srgbClr val="FF0000"/>
              </a:solidFill>
            </a:endParaRPr>
          </a:p>
          <a:p>
            <a:pPr lvl="1"/>
            <a:endParaRPr lang="tr-TR" dirty="0" smtClean="0"/>
          </a:p>
        </p:txBody>
      </p:sp>
      <p:pic>
        <p:nvPicPr>
          <p:cNvPr id="5" name="Picture 2" descr="emoji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403" t="7402" r="20220" b="10764"/>
          <a:stretch/>
        </p:blipFill>
        <p:spPr bwMode="auto">
          <a:xfrm>
            <a:off x="6760288" y="3961104"/>
            <a:ext cx="432048" cy="453651"/>
          </a:xfrm>
          <a:prstGeom prst="ellipse">
            <a:avLst/>
          </a:prstGeom>
          <a:noFill/>
          <a:extLst>
            <a:ext uri="{909E8E84-426E-40DD-AFC4-6F175D3DCCD1}">
              <a14:hiddenFill xmlns:a14="http://schemas.microsoft.com/office/drawing/2010/main">
                <a:solidFill>
                  <a:srgbClr val="FFFFFF"/>
                </a:solidFill>
              </a14:hiddenFill>
            </a:ext>
          </a:extLst>
        </p:spPr>
      </p:pic>
      <p:sp>
        <p:nvSpPr>
          <p:cNvPr id="7" name="Aşağı Ok 6"/>
          <p:cNvSpPr/>
          <p:nvPr/>
        </p:nvSpPr>
        <p:spPr>
          <a:xfrm>
            <a:off x="4300299" y="1646802"/>
            <a:ext cx="543402" cy="432048"/>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0000"/>
              </a:solidFill>
            </a:endParaRPr>
          </a:p>
        </p:txBody>
      </p:sp>
      <p:sp>
        <p:nvSpPr>
          <p:cNvPr id="9" name="Aşağı Ok 8"/>
          <p:cNvSpPr/>
          <p:nvPr/>
        </p:nvSpPr>
        <p:spPr>
          <a:xfrm>
            <a:off x="4300299" y="3129880"/>
            <a:ext cx="543402" cy="432048"/>
          </a:xfrm>
          <a:prstGeom prst="downArrow">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solidFill>
                <a:srgbClr val="FF0000"/>
              </a:solidFill>
            </a:endParaRPr>
          </a:p>
        </p:txBody>
      </p:sp>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t="5314" b="9968"/>
          <a:stretch/>
        </p:blipFill>
        <p:spPr>
          <a:xfrm>
            <a:off x="4576635" y="4783729"/>
            <a:ext cx="4567365" cy="2074271"/>
          </a:xfrm>
          <a:prstGeom prst="rect">
            <a:avLst/>
          </a:prstGeom>
        </p:spPr>
      </p:pic>
      <p:pic>
        <p:nvPicPr>
          <p:cNvPr id="10" name="Resim 9"/>
          <p:cNvPicPr>
            <a:picLocks noChangeAspect="1"/>
          </p:cNvPicPr>
          <p:nvPr/>
        </p:nvPicPr>
        <p:blipFill rotWithShape="1">
          <a:blip r:embed="rId4" cstate="print">
            <a:extLst>
              <a:ext uri="{28A0092B-C50C-407E-A947-70E740481C1C}">
                <a14:useLocalDpi xmlns:a14="http://schemas.microsoft.com/office/drawing/2010/main" val="0"/>
              </a:ext>
            </a:extLst>
          </a:blip>
          <a:srcRect t="5314" b="9968"/>
          <a:stretch/>
        </p:blipFill>
        <p:spPr>
          <a:xfrm flipH="1">
            <a:off x="0" y="4783729"/>
            <a:ext cx="4576635" cy="2074271"/>
          </a:xfrm>
          <a:prstGeom prst="rect">
            <a:avLst/>
          </a:prstGeom>
        </p:spPr>
      </p:pic>
      <p:pic>
        <p:nvPicPr>
          <p:cNvPr id="12" name="Resim 11"/>
          <p:cNvPicPr>
            <a:picLocks noChangeAspect="1"/>
          </p:cNvPicPr>
          <p:nvPr/>
        </p:nvPicPr>
        <p:blipFill>
          <a:blip r:embed="rId5"/>
          <a:stretch>
            <a:fillRect/>
          </a:stretch>
        </p:blipFill>
        <p:spPr>
          <a:xfrm>
            <a:off x="3275629" y="6356777"/>
            <a:ext cx="2592742" cy="504000"/>
          </a:xfrm>
          <a:prstGeom prst="rect">
            <a:avLst/>
          </a:prstGeom>
        </p:spPr>
      </p:pic>
    </p:spTree>
    <p:extLst>
      <p:ext uri="{BB962C8B-B14F-4D97-AF65-F5344CB8AC3E}">
        <p14:creationId xmlns:p14="http://schemas.microsoft.com/office/powerpoint/2010/main" val="3223398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rgbClr val="FF0000"/>
                </a:solidFill>
                <a:latin typeface="+mn-lt"/>
              </a:rPr>
              <a:t>Basit karbonhidratlar</a:t>
            </a:r>
            <a:endParaRPr lang="tr-TR" sz="4000" b="1" dirty="0">
              <a:solidFill>
                <a:srgbClr val="FF0000"/>
              </a:solidFill>
              <a:latin typeface="+mn-lt"/>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981" b="5111"/>
          <a:stretch/>
        </p:blipFill>
        <p:spPr bwMode="auto">
          <a:xfrm>
            <a:off x="1232339" y="764704"/>
            <a:ext cx="6885000" cy="5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Resim 4"/>
          <p:cNvPicPr>
            <a:picLocks noChangeAspect="1"/>
          </p:cNvPicPr>
          <p:nvPr/>
        </p:nvPicPr>
        <p:blipFill>
          <a:blip r:embed="rId3"/>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131286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384"/>
            <a:ext cx="9144000" cy="792088"/>
          </a:xfrm>
          <a:solidFill>
            <a:schemeClr val="accent6">
              <a:lumMod val="20000"/>
              <a:lumOff val="80000"/>
            </a:schemeClr>
          </a:solidFill>
        </p:spPr>
        <p:txBody>
          <a:bodyPr>
            <a:normAutofit/>
          </a:bodyPr>
          <a:lstStyle/>
          <a:p>
            <a:r>
              <a:rPr lang="tr-TR" sz="4000" b="1" dirty="0" smtClean="0">
                <a:solidFill>
                  <a:schemeClr val="accent6">
                    <a:lumMod val="75000"/>
                  </a:schemeClr>
                </a:solidFill>
                <a:latin typeface="+mn-lt"/>
              </a:rPr>
              <a:t>Yağlar</a:t>
            </a:r>
            <a:endParaRPr lang="tr-TR" sz="4000" b="1" dirty="0">
              <a:solidFill>
                <a:schemeClr val="accent6">
                  <a:lumMod val="75000"/>
                </a:schemeClr>
              </a:solidFill>
              <a:latin typeface="+mn-lt"/>
            </a:endParaRPr>
          </a:p>
        </p:txBody>
      </p:sp>
      <p:sp>
        <p:nvSpPr>
          <p:cNvPr id="3" name="İçerik Yer Tutucusu 2"/>
          <p:cNvSpPr>
            <a:spLocks noGrp="1"/>
          </p:cNvSpPr>
          <p:nvPr>
            <p:ph idx="1"/>
          </p:nvPr>
        </p:nvSpPr>
        <p:spPr>
          <a:xfrm>
            <a:off x="457200" y="908720"/>
            <a:ext cx="8229600" cy="5832648"/>
          </a:xfrm>
        </p:spPr>
        <p:txBody>
          <a:bodyPr>
            <a:normAutofit/>
          </a:bodyPr>
          <a:lstStyle/>
          <a:p>
            <a:r>
              <a:rPr lang="tr-TR" dirty="0" smtClean="0"/>
              <a:t>En </a:t>
            </a:r>
            <a:r>
              <a:rPr lang="tr-TR" dirty="0"/>
              <a:t>fazla enerji </a:t>
            </a:r>
            <a:r>
              <a:rPr lang="tr-TR" dirty="0" smtClean="0"/>
              <a:t>veren </a:t>
            </a:r>
            <a:r>
              <a:rPr lang="tr-TR" dirty="0"/>
              <a:t>besin </a:t>
            </a:r>
            <a:r>
              <a:rPr lang="tr-TR" dirty="0" smtClean="0"/>
              <a:t>öğesidir</a:t>
            </a:r>
          </a:p>
          <a:p>
            <a:r>
              <a:rPr lang="tr-TR" dirty="0"/>
              <a:t>Sindirim </a:t>
            </a:r>
            <a:r>
              <a:rPr lang="tr-TR" dirty="0" smtClean="0"/>
              <a:t>sistemimizde </a:t>
            </a:r>
            <a:r>
              <a:rPr lang="tr-TR" dirty="0"/>
              <a:t>yapı taşlarını oluşturan yağ asitlerine ayrılarak </a:t>
            </a:r>
            <a:r>
              <a:rPr lang="tr-TR" dirty="0" smtClean="0"/>
              <a:t>emilir</a:t>
            </a:r>
          </a:p>
          <a:p>
            <a:pPr lvl="1"/>
            <a:r>
              <a:rPr lang="tr-TR" dirty="0"/>
              <a:t>Bir kısmı enerji için </a:t>
            </a:r>
            <a:r>
              <a:rPr lang="tr-TR" dirty="0" smtClean="0"/>
              <a:t>kullanılır</a:t>
            </a:r>
          </a:p>
          <a:p>
            <a:pPr lvl="1"/>
            <a:r>
              <a:rPr lang="tr-TR" dirty="0" smtClean="0"/>
              <a:t>Bir </a:t>
            </a:r>
            <a:r>
              <a:rPr lang="tr-TR" dirty="0"/>
              <a:t>kısmı depo </a:t>
            </a:r>
            <a:r>
              <a:rPr lang="tr-TR" dirty="0" smtClean="0"/>
              <a:t>yağ olarak kullanılır</a:t>
            </a:r>
          </a:p>
          <a:p>
            <a:pPr lvl="1"/>
            <a:r>
              <a:rPr lang="tr-TR" dirty="0" smtClean="0"/>
              <a:t>Diğerleri </a:t>
            </a:r>
            <a:r>
              <a:rPr lang="tr-TR" dirty="0"/>
              <a:t>de vücudun düzenli çalışmasında etkinliği olan bazı hormonların ve kolesterolün yapımında </a:t>
            </a:r>
            <a:r>
              <a:rPr lang="tr-TR" dirty="0" smtClean="0"/>
              <a:t>kullanılır</a:t>
            </a:r>
            <a:endParaRPr lang="tr-TR" dirty="0"/>
          </a:p>
          <a:p>
            <a:r>
              <a:rPr lang="tr-TR" dirty="0"/>
              <a:t>Bazı vitaminlerin emilim ve taşınmasında görev </a:t>
            </a:r>
            <a:r>
              <a:rPr lang="tr-TR" dirty="0" smtClean="0"/>
              <a:t>alırlar</a:t>
            </a:r>
            <a:r>
              <a:rPr lang="tr-TR" dirty="0"/>
              <a:t>!</a:t>
            </a:r>
            <a:endParaRPr lang="tr-TR" dirty="0" smtClean="0"/>
          </a:p>
        </p:txBody>
      </p:sp>
      <p:pic>
        <p:nvPicPr>
          <p:cNvPr id="5" name="Resim 4"/>
          <p:cNvPicPr>
            <a:picLocks noChangeAspect="1"/>
          </p:cNvPicPr>
          <p:nvPr/>
        </p:nvPicPr>
        <p:blipFill>
          <a:blip r:embed="rId2"/>
          <a:stretch>
            <a:fillRect/>
          </a:stretch>
        </p:blipFill>
        <p:spPr>
          <a:xfrm>
            <a:off x="3275629" y="6338847"/>
            <a:ext cx="2592742" cy="504000"/>
          </a:xfrm>
          <a:prstGeom prst="rect">
            <a:avLst/>
          </a:prstGeom>
        </p:spPr>
      </p:pic>
    </p:spTree>
    <p:extLst>
      <p:ext uri="{BB962C8B-B14F-4D97-AF65-F5344CB8AC3E}">
        <p14:creationId xmlns:p14="http://schemas.microsoft.com/office/powerpoint/2010/main" val="834762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2165</TotalTime>
  <Words>1448</Words>
  <Application>Microsoft Office PowerPoint</Application>
  <PresentationFormat>Ekran Gösterisi (4:3)</PresentationFormat>
  <Paragraphs>265</Paragraphs>
  <Slides>40</Slides>
  <Notes>6</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40</vt:i4>
      </vt:variant>
    </vt:vector>
  </HeadingPairs>
  <TitlesOfParts>
    <vt:vector size="48" baseType="lpstr">
      <vt:lpstr>Arial</vt:lpstr>
      <vt:lpstr>Calibri</vt:lpstr>
      <vt:lpstr>Calibri Light</vt:lpstr>
      <vt:lpstr>Comic Sans MS</vt:lpstr>
      <vt:lpstr>Segoe UI Black</vt:lpstr>
      <vt:lpstr>Times New Roman</vt:lpstr>
      <vt:lpstr>Wingdings</vt:lpstr>
      <vt:lpstr>Ofis Teması</vt:lpstr>
      <vt:lpstr>Beslenme  Besin Ögeleri  ve  Besin Grupları - Ortaokul -</vt:lpstr>
      <vt:lpstr>Eğitim Hedefleri</vt:lpstr>
      <vt:lpstr>Beslenme nedir?</vt:lpstr>
      <vt:lpstr>Besin öğesi nedir?</vt:lpstr>
      <vt:lpstr>Besin öğeleri nelerdir?</vt:lpstr>
      <vt:lpstr>Karbonhidratlar</vt:lpstr>
      <vt:lpstr>Basit karbonhidratlar</vt:lpstr>
      <vt:lpstr>Basit karbonhidratlar</vt:lpstr>
      <vt:lpstr>Yağlar</vt:lpstr>
      <vt:lpstr>Yağlar</vt:lpstr>
      <vt:lpstr>Yağlar</vt:lpstr>
      <vt:lpstr>Yağlar</vt:lpstr>
      <vt:lpstr>Proteinler</vt:lpstr>
      <vt:lpstr>Proteinler</vt:lpstr>
      <vt:lpstr>Proteinler</vt:lpstr>
      <vt:lpstr>Vitaminler</vt:lpstr>
      <vt:lpstr>Vitaminler</vt:lpstr>
      <vt:lpstr>Vitaminlerin kaynakları nelerdir?</vt:lpstr>
      <vt:lpstr>Vitaminlerin kaynakları nelerdir?</vt:lpstr>
      <vt:lpstr>PowerPoint Sunusu</vt:lpstr>
      <vt:lpstr>Minerallerin kaynakları nelerdir?</vt:lpstr>
      <vt:lpstr>Minerallerin kaynakları nelerdir?</vt:lpstr>
      <vt:lpstr>Minerallerin kaynakları nelerdir?</vt:lpstr>
      <vt:lpstr>Su</vt:lpstr>
      <vt:lpstr>PowerPoint Sunusu</vt:lpstr>
      <vt:lpstr>1. Süt ve ürünleri grubu</vt:lpstr>
      <vt:lpstr>1. Süt ve ürünleri grubu</vt:lpstr>
      <vt:lpstr>2. Et ve ürünleri, tavuk, balık, yumurta, kuru baklagiller ile yağlı tohumlar grubu</vt:lpstr>
      <vt:lpstr>2. Et ve ürünleri, tavuk, balık, yumurta, kuru baklagiller ile yağlı tohumlar grubu</vt:lpstr>
      <vt:lpstr>3. Sebzeler grubu</vt:lpstr>
      <vt:lpstr>4. Meyveler grubu</vt:lpstr>
      <vt:lpstr>Sebze ve Meyvelerin;</vt:lpstr>
      <vt:lpstr>5. Ekmek ve tahıllar grubu</vt:lpstr>
      <vt:lpstr>PowerPoint Sunusu</vt:lpstr>
      <vt:lpstr>PowerPoint Sunusu</vt:lpstr>
      <vt:lpstr>PowerPoint Sunusu</vt:lpstr>
      <vt:lpstr>PowerPoint Sunusu</vt:lpstr>
      <vt:lpstr>PowerPoint Sunusu</vt:lpstr>
      <vt:lpstr>Yeterli ve dengeli beslenelim  sağlıklı büyüyelim mutlu yaşayalım</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Thsk</dc:creator>
  <cp:lastModifiedBy>HATİCE BERNA KARAKAŞ</cp:lastModifiedBy>
  <cp:revision>422</cp:revision>
  <cp:lastPrinted>2018-03-21T14:00:30Z</cp:lastPrinted>
  <dcterms:created xsi:type="dcterms:W3CDTF">2016-02-29T15:38:30Z</dcterms:created>
  <dcterms:modified xsi:type="dcterms:W3CDTF">2018-09-14T12:43:33Z</dcterms:modified>
</cp:coreProperties>
</file>